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69" r:id="rId4"/>
    <p:sldId id="270" r:id="rId5"/>
    <p:sldId id="271" r:id="rId6"/>
    <p:sldId id="272" r:id="rId7"/>
    <p:sldId id="257" r:id="rId8"/>
    <p:sldId id="262" r:id="rId9"/>
    <p:sldId id="263" r:id="rId10"/>
    <p:sldId id="258" r:id="rId11"/>
    <p:sldId id="265" r:id="rId12"/>
    <p:sldId id="261" r:id="rId13"/>
    <p:sldId id="266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824CFD-B48B-4934-8F0A-379C48877D76}" v="40" dt="2018-11-27T16:58:10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632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13" Type="http://schemas.openxmlformats.org/officeDocument/2006/relationships/image" Target="../media/image144.wmf"/><Relationship Id="rId3" Type="http://schemas.openxmlformats.org/officeDocument/2006/relationships/image" Target="../media/image134.wmf"/><Relationship Id="rId7" Type="http://schemas.openxmlformats.org/officeDocument/2006/relationships/image" Target="../media/image138.wmf"/><Relationship Id="rId12" Type="http://schemas.openxmlformats.org/officeDocument/2006/relationships/image" Target="../media/image143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6" Type="http://schemas.openxmlformats.org/officeDocument/2006/relationships/image" Target="../media/image137.wmf"/><Relationship Id="rId11" Type="http://schemas.openxmlformats.org/officeDocument/2006/relationships/image" Target="../media/image142.wmf"/><Relationship Id="rId5" Type="http://schemas.openxmlformats.org/officeDocument/2006/relationships/image" Target="../media/image136.wmf"/><Relationship Id="rId15" Type="http://schemas.openxmlformats.org/officeDocument/2006/relationships/image" Target="../media/image146.wmf"/><Relationship Id="rId10" Type="http://schemas.openxmlformats.org/officeDocument/2006/relationships/image" Target="../media/image141.wmf"/><Relationship Id="rId4" Type="http://schemas.openxmlformats.org/officeDocument/2006/relationships/image" Target="../media/image135.wmf"/><Relationship Id="rId9" Type="http://schemas.openxmlformats.org/officeDocument/2006/relationships/image" Target="../media/image140.wmf"/><Relationship Id="rId14" Type="http://schemas.openxmlformats.org/officeDocument/2006/relationships/image" Target="../media/image1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9.wmf"/><Relationship Id="rId1" Type="http://schemas.openxmlformats.org/officeDocument/2006/relationships/image" Target="../media/image14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6" Type="http://schemas.openxmlformats.org/officeDocument/2006/relationships/image" Target="../media/image28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26" Type="http://schemas.openxmlformats.org/officeDocument/2006/relationships/image" Target="../media/image66.wmf"/><Relationship Id="rId3" Type="http://schemas.openxmlformats.org/officeDocument/2006/relationships/image" Target="../media/image43.wmf"/><Relationship Id="rId21" Type="http://schemas.openxmlformats.org/officeDocument/2006/relationships/image" Target="../media/image61.wmf"/><Relationship Id="rId34" Type="http://schemas.openxmlformats.org/officeDocument/2006/relationships/image" Target="../media/image74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5" Type="http://schemas.openxmlformats.org/officeDocument/2006/relationships/image" Target="../media/image65.wmf"/><Relationship Id="rId33" Type="http://schemas.openxmlformats.org/officeDocument/2006/relationships/image" Target="../media/image73.w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29" Type="http://schemas.openxmlformats.org/officeDocument/2006/relationships/image" Target="../media/image69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24" Type="http://schemas.openxmlformats.org/officeDocument/2006/relationships/image" Target="../media/image64.wmf"/><Relationship Id="rId32" Type="http://schemas.openxmlformats.org/officeDocument/2006/relationships/image" Target="../media/image72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23" Type="http://schemas.openxmlformats.org/officeDocument/2006/relationships/image" Target="../media/image63.wmf"/><Relationship Id="rId28" Type="http://schemas.openxmlformats.org/officeDocument/2006/relationships/image" Target="../media/image68.w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31" Type="http://schemas.openxmlformats.org/officeDocument/2006/relationships/image" Target="../media/image71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Relationship Id="rId22" Type="http://schemas.openxmlformats.org/officeDocument/2006/relationships/image" Target="../media/image62.wmf"/><Relationship Id="rId27" Type="http://schemas.openxmlformats.org/officeDocument/2006/relationships/image" Target="../media/image67.wmf"/><Relationship Id="rId30" Type="http://schemas.openxmlformats.org/officeDocument/2006/relationships/image" Target="../media/image70.wmf"/><Relationship Id="rId35" Type="http://schemas.openxmlformats.org/officeDocument/2006/relationships/image" Target="../media/image7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9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12" Type="http://schemas.openxmlformats.org/officeDocument/2006/relationships/image" Target="../media/image88.wmf"/><Relationship Id="rId17" Type="http://schemas.openxmlformats.org/officeDocument/2006/relationships/image" Target="../media/image93.wmf"/><Relationship Id="rId2" Type="http://schemas.openxmlformats.org/officeDocument/2006/relationships/image" Target="../media/image78.wmf"/><Relationship Id="rId16" Type="http://schemas.openxmlformats.org/officeDocument/2006/relationships/image" Target="../media/image92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5" Type="http://schemas.openxmlformats.org/officeDocument/2006/relationships/image" Target="../media/image9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Relationship Id="rId14" Type="http://schemas.openxmlformats.org/officeDocument/2006/relationships/image" Target="../media/image9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106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12" Type="http://schemas.openxmlformats.org/officeDocument/2006/relationships/image" Target="../media/image105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7" Type="http://schemas.openxmlformats.org/officeDocument/2006/relationships/image" Target="../media/image120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6" Type="http://schemas.openxmlformats.org/officeDocument/2006/relationships/image" Target="../media/image119.wmf"/><Relationship Id="rId5" Type="http://schemas.openxmlformats.org/officeDocument/2006/relationships/image" Target="../media/image118.wmf"/><Relationship Id="rId4" Type="http://schemas.openxmlformats.org/officeDocument/2006/relationships/image" Target="../media/image1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84B16-ADB2-44E6-B8A3-25242F84E595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457D3-4357-4ED8-8341-C26AB6E260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322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8224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9793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667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2971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182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875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324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0484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5063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4584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743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1038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5885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457D3-4357-4ED8-8341-C26AB6E26067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7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2018-11-28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jpeg"/><Relationship Id="rId13" Type="http://schemas.openxmlformats.org/officeDocument/2006/relationships/image" Target="../media/image130.jpeg"/><Relationship Id="rId18" Type="http://schemas.openxmlformats.org/officeDocument/2006/relationships/oleObject" Target="../embeddings/oleObject120.bin"/><Relationship Id="rId26" Type="http://schemas.openxmlformats.org/officeDocument/2006/relationships/oleObject" Target="../embeddings/oleObject124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16.wmf"/><Relationship Id="rId7" Type="http://schemas.openxmlformats.org/officeDocument/2006/relationships/image" Target="../media/image124.jpeg"/><Relationship Id="rId12" Type="http://schemas.openxmlformats.org/officeDocument/2006/relationships/image" Target="../media/image129.jpeg"/><Relationship Id="rId17" Type="http://schemas.openxmlformats.org/officeDocument/2006/relationships/oleObject" Target="../embeddings/oleObject119.bin"/><Relationship Id="rId25" Type="http://schemas.openxmlformats.org/officeDocument/2006/relationships/image" Target="../media/image1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4.wmf"/><Relationship Id="rId20" Type="http://schemas.openxmlformats.org/officeDocument/2006/relationships/oleObject" Target="../embeddings/oleObject121.bin"/><Relationship Id="rId29" Type="http://schemas.openxmlformats.org/officeDocument/2006/relationships/image" Target="../media/image12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3.jpeg"/><Relationship Id="rId11" Type="http://schemas.openxmlformats.org/officeDocument/2006/relationships/image" Target="../media/image128.jpeg"/><Relationship Id="rId24" Type="http://schemas.openxmlformats.org/officeDocument/2006/relationships/oleObject" Target="../embeddings/oleObject123.bin"/><Relationship Id="rId5" Type="http://schemas.openxmlformats.org/officeDocument/2006/relationships/image" Target="../media/image122.jpeg"/><Relationship Id="rId15" Type="http://schemas.openxmlformats.org/officeDocument/2006/relationships/oleObject" Target="../embeddings/oleObject118.bin"/><Relationship Id="rId23" Type="http://schemas.openxmlformats.org/officeDocument/2006/relationships/image" Target="../media/image117.wmf"/><Relationship Id="rId28" Type="http://schemas.openxmlformats.org/officeDocument/2006/relationships/oleObject" Target="../embeddings/oleObject125.bin"/><Relationship Id="rId10" Type="http://schemas.openxmlformats.org/officeDocument/2006/relationships/image" Target="../media/image127.png"/><Relationship Id="rId19" Type="http://schemas.openxmlformats.org/officeDocument/2006/relationships/image" Target="../media/image115.wmf"/><Relationship Id="rId4" Type="http://schemas.openxmlformats.org/officeDocument/2006/relationships/image" Target="../media/image121.png"/><Relationship Id="rId9" Type="http://schemas.openxmlformats.org/officeDocument/2006/relationships/image" Target="../media/image126.jpeg"/><Relationship Id="rId14" Type="http://schemas.openxmlformats.org/officeDocument/2006/relationships/image" Target="../media/image131.jpeg"/><Relationship Id="rId22" Type="http://schemas.openxmlformats.org/officeDocument/2006/relationships/oleObject" Target="../embeddings/oleObject122.bin"/><Relationship Id="rId27" Type="http://schemas.openxmlformats.org/officeDocument/2006/relationships/image" Target="../media/image1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13" Type="http://schemas.openxmlformats.org/officeDocument/2006/relationships/image" Target="../media/image136.wmf"/><Relationship Id="rId18" Type="http://schemas.openxmlformats.org/officeDocument/2006/relationships/oleObject" Target="../embeddings/oleObject133.bin"/><Relationship Id="rId26" Type="http://schemas.openxmlformats.org/officeDocument/2006/relationships/oleObject" Target="../embeddings/oleObject137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40.wmf"/><Relationship Id="rId7" Type="http://schemas.openxmlformats.org/officeDocument/2006/relationships/image" Target="../media/image133.wmf"/><Relationship Id="rId12" Type="http://schemas.openxmlformats.org/officeDocument/2006/relationships/oleObject" Target="../embeddings/oleObject130.bin"/><Relationship Id="rId17" Type="http://schemas.openxmlformats.org/officeDocument/2006/relationships/image" Target="../media/image138.wmf"/><Relationship Id="rId25" Type="http://schemas.openxmlformats.org/officeDocument/2006/relationships/image" Target="../media/image142.wmf"/><Relationship Id="rId33" Type="http://schemas.openxmlformats.org/officeDocument/2006/relationships/image" Target="../media/image1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2.bin"/><Relationship Id="rId20" Type="http://schemas.openxmlformats.org/officeDocument/2006/relationships/oleObject" Target="../embeddings/oleObject134.bin"/><Relationship Id="rId29" Type="http://schemas.openxmlformats.org/officeDocument/2006/relationships/image" Target="../media/image144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7.bin"/><Relationship Id="rId11" Type="http://schemas.openxmlformats.org/officeDocument/2006/relationships/image" Target="../media/image135.wmf"/><Relationship Id="rId24" Type="http://schemas.openxmlformats.org/officeDocument/2006/relationships/oleObject" Target="../embeddings/oleObject136.bin"/><Relationship Id="rId32" Type="http://schemas.openxmlformats.org/officeDocument/2006/relationships/oleObject" Target="../embeddings/oleObject140.bin"/><Relationship Id="rId5" Type="http://schemas.openxmlformats.org/officeDocument/2006/relationships/image" Target="../media/image132.wmf"/><Relationship Id="rId15" Type="http://schemas.openxmlformats.org/officeDocument/2006/relationships/image" Target="../media/image137.wmf"/><Relationship Id="rId23" Type="http://schemas.openxmlformats.org/officeDocument/2006/relationships/image" Target="../media/image141.wmf"/><Relationship Id="rId28" Type="http://schemas.openxmlformats.org/officeDocument/2006/relationships/oleObject" Target="../embeddings/oleObject138.bin"/><Relationship Id="rId10" Type="http://schemas.openxmlformats.org/officeDocument/2006/relationships/oleObject" Target="../embeddings/oleObject129.bin"/><Relationship Id="rId19" Type="http://schemas.openxmlformats.org/officeDocument/2006/relationships/image" Target="../media/image139.wmf"/><Relationship Id="rId31" Type="http://schemas.openxmlformats.org/officeDocument/2006/relationships/image" Target="../media/image145.wmf"/><Relationship Id="rId4" Type="http://schemas.openxmlformats.org/officeDocument/2006/relationships/oleObject" Target="../embeddings/oleObject126.bin"/><Relationship Id="rId9" Type="http://schemas.openxmlformats.org/officeDocument/2006/relationships/image" Target="../media/image134.wmf"/><Relationship Id="rId14" Type="http://schemas.openxmlformats.org/officeDocument/2006/relationships/oleObject" Target="../embeddings/oleObject131.bin"/><Relationship Id="rId22" Type="http://schemas.openxmlformats.org/officeDocument/2006/relationships/oleObject" Target="../embeddings/oleObject135.bin"/><Relationship Id="rId27" Type="http://schemas.openxmlformats.org/officeDocument/2006/relationships/image" Target="../media/image143.wmf"/><Relationship Id="rId30" Type="http://schemas.openxmlformats.org/officeDocument/2006/relationships/oleObject" Target="../embeddings/oleObject13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2.bin"/><Relationship Id="rId5" Type="http://schemas.openxmlformats.org/officeDocument/2006/relationships/image" Target="../media/image148.wmf"/><Relationship Id="rId4" Type="http://schemas.openxmlformats.org/officeDocument/2006/relationships/oleObject" Target="../embeddings/oleObject14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1.wmf"/><Relationship Id="rId34" Type="http://schemas.openxmlformats.org/officeDocument/2006/relationships/oleObject" Target="../embeddings/oleObject27.bin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33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5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26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24.bin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0.wmf"/><Relationship Id="rId31" Type="http://schemas.openxmlformats.org/officeDocument/2006/relationships/image" Target="../media/image26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25.bin"/><Relationship Id="rId35" Type="http://schemas.openxmlformats.org/officeDocument/2006/relationships/image" Target="../media/image2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5.bin"/><Relationship Id="rId26" Type="http://schemas.openxmlformats.org/officeDocument/2006/relationships/oleObject" Target="../embeddings/oleObject39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29" Type="http://schemas.openxmlformats.org/officeDocument/2006/relationships/image" Target="../media/image41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38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0.bin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Relationship Id="rId27" Type="http://schemas.openxmlformats.org/officeDocument/2006/relationships/image" Target="../media/image40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2.bin"/><Relationship Id="rId39" Type="http://schemas.openxmlformats.org/officeDocument/2006/relationships/image" Target="../media/image58.wmf"/><Relationship Id="rId21" Type="http://schemas.openxmlformats.org/officeDocument/2006/relationships/image" Target="../media/image49.wmf"/><Relationship Id="rId34" Type="http://schemas.openxmlformats.org/officeDocument/2006/relationships/oleObject" Target="../embeddings/oleObject56.bin"/><Relationship Id="rId42" Type="http://schemas.openxmlformats.org/officeDocument/2006/relationships/oleObject" Target="../embeddings/oleObject60.bin"/><Relationship Id="rId47" Type="http://schemas.openxmlformats.org/officeDocument/2006/relationships/image" Target="../media/image62.wmf"/><Relationship Id="rId50" Type="http://schemas.openxmlformats.org/officeDocument/2006/relationships/oleObject" Target="../embeddings/oleObject64.bin"/><Relationship Id="rId55" Type="http://schemas.openxmlformats.org/officeDocument/2006/relationships/image" Target="../media/image66.wmf"/><Relationship Id="rId63" Type="http://schemas.openxmlformats.org/officeDocument/2006/relationships/image" Target="../media/image70.wmf"/><Relationship Id="rId68" Type="http://schemas.openxmlformats.org/officeDocument/2006/relationships/image" Target="../media/image72.wmf"/><Relationship Id="rId7" Type="http://schemas.openxmlformats.org/officeDocument/2006/relationships/image" Target="../media/image42.wmf"/><Relationship Id="rId71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29" Type="http://schemas.openxmlformats.org/officeDocument/2006/relationships/image" Target="../media/image53.wmf"/><Relationship Id="rId11" Type="http://schemas.openxmlformats.org/officeDocument/2006/relationships/image" Target="../media/image44.wmf"/><Relationship Id="rId24" Type="http://schemas.openxmlformats.org/officeDocument/2006/relationships/oleObject" Target="../embeddings/oleObject51.bin"/><Relationship Id="rId32" Type="http://schemas.openxmlformats.org/officeDocument/2006/relationships/oleObject" Target="../embeddings/oleObject55.bin"/><Relationship Id="rId37" Type="http://schemas.openxmlformats.org/officeDocument/2006/relationships/image" Target="../media/image57.wmf"/><Relationship Id="rId40" Type="http://schemas.openxmlformats.org/officeDocument/2006/relationships/oleObject" Target="../embeddings/oleObject59.bin"/><Relationship Id="rId45" Type="http://schemas.openxmlformats.org/officeDocument/2006/relationships/image" Target="../media/image61.wmf"/><Relationship Id="rId53" Type="http://schemas.openxmlformats.org/officeDocument/2006/relationships/image" Target="../media/image65.wmf"/><Relationship Id="rId58" Type="http://schemas.openxmlformats.org/officeDocument/2006/relationships/oleObject" Target="../embeddings/oleObject68.bin"/><Relationship Id="rId66" Type="http://schemas.openxmlformats.org/officeDocument/2006/relationships/image" Target="../media/image71.wmf"/><Relationship Id="rId74" Type="http://schemas.openxmlformats.org/officeDocument/2006/relationships/image" Target="../media/image75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53.bin"/><Relationship Id="rId36" Type="http://schemas.openxmlformats.org/officeDocument/2006/relationships/oleObject" Target="../embeddings/oleObject57.bin"/><Relationship Id="rId49" Type="http://schemas.openxmlformats.org/officeDocument/2006/relationships/image" Target="../media/image63.wmf"/><Relationship Id="rId57" Type="http://schemas.openxmlformats.org/officeDocument/2006/relationships/image" Target="../media/image67.wmf"/><Relationship Id="rId61" Type="http://schemas.openxmlformats.org/officeDocument/2006/relationships/image" Target="../media/image69.wmf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48.wmf"/><Relationship Id="rId31" Type="http://schemas.openxmlformats.org/officeDocument/2006/relationships/image" Target="../media/image54.wmf"/><Relationship Id="rId44" Type="http://schemas.openxmlformats.org/officeDocument/2006/relationships/oleObject" Target="../embeddings/oleObject61.bin"/><Relationship Id="rId52" Type="http://schemas.openxmlformats.org/officeDocument/2006/relationships/oleObject" Target="../embeddings/oleObject65.bin"/><Relationship Id="rId60" Type="http://schemas.openxmlformats.org/officeDocument/2006/relationships/oleObject" Target="../embeddings/oleObject69.bin"/><Relationship Id="rId65" Type="http://schemas.openxmlformats.org/officeDocument/2006/relationships/oleObject" Target="../embeddings/oleObject72.bin"/><Relationship Id="rId73" Type="http://schemas.openxmlformats.org/officeDocument/2006/relationships/oleObject" Target="../embeddings/oleObject76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54.bin"/><Relationship Id="rId35" Type="http://schemas.openxmlformats.org/officeDocument/2006/relationships/image" Target="../media/image56.wmf"/><Relationship Id="rId43" Type="http://schemas.openxmlformats.org/officeDocument/2006/relationships/image" Target="../media/image60.wmf"/><Relationship Id="rId48" Type="http://schemas.openxmlformats.org/officeDocument/2006/relationships/oleObject" Target="../embeddings/oleObject63.bin"/><Relationship Id="rId56" Type="http://schemas.openxmlformats.org/officeDocument/2006/relationships/oleObject" Target="../embeddings/oleObject67.bin"/><Relationship Id="rId64" Type="http://schemas.openxmlformats.org/officeDocument/2006/relationships/oleObject" Target="../embeddings/oleObject71.bin"/><Relationship Id="rId69" Type="http://schemas.openxmlformats.org/officeDocument/2006/relationships/oleObject" Target="../embeddings/oleObject74.bin"/><Relationship Id="rId8" Type="http://schemas.openxmlformats.org/officeDocument/2006/relationships/oleObject" Target="../embeddings/oleObject43.bin"/><Relationship Id="rId51" Type="http://schemas.openxmlformats.org/officeDocument/2006/relationships/image" Target="../media/image64.wmf"/><Relationship Id="rId72" Type="http://schemas.openxmlformats.org/officeDocument/2006/relationships/image" Target="../media/image74.wmf"/><Relationship Id="rId3" Type="http://schemas.openxmlformats.org/officeDocument/2006/relationships/notesSlide" Target="../notesSlides/notesSlide5.xml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7.wmf"/><Relationship Id="rId25" Type="http://schemas.openxmlformats.org/officeDocument/2006/relationships/image" Target="../media/image51.wmf"/><Relationship Id="rId33" Type="http://schemas.openxmlformats.org/officeDocument/2006/relationships/image" Target="../media/image55.wmf"/><Relationship Id="rId38" Type="http://schemas.openxmlformats.org/officeDocument/2006/relationships/oleObject" Target="../embeddings/oleObject58.bin"/><Relationship Id="rId46" Type="http://schemas.openxmlformats.org/officeDocument/2006/relationships/oleObject" Target="../embeddings/oleObject62.bin"/><Relationship Id="rId59" Type="http://schemas.openxmlformats.org/officeDocument/2006/relationships/image" Target="../media/image68.wmf"/><Relationship Id="rId67" Type="http://schemas.openxmlformats.org/officeDocument/2006/relationships/oleObject" Target="../embeddings/oleObject73.bin"/><Relationship Id="rId20" Type="http://schemas.openxmlformats.org/officeDocument/2006/relationships/oleObject" Target="../embeddings/oleObject49.bin"/><Relationship Id="rId41" Type="http://schemas.openxmlformats.org/officeDocument/2006/relationships/image" Target="../media/image59.wmf"/><Relationship Id="rId54" Type="http://schemas.openxmlformats.org/officeDocument/2006/relationships/oleObject" Target="../embeddings/oleObject66.bin"/><Relationship Id="rId62" Type="http://schemas.openxmlformats.org/officeDocument/2006/relationships/oleObject" Target="../embeddings/oleObject70.bin"/><Relationship Id="rId70" Type="http://schemas.openxmlformats.org/officeDocument/2006/relationships/image" Target="../media/image73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6.wmf"/><Relationship Id="rId4" Type="http://schemas.openxmlformats.org/officeDocument/2006/relationships/oleObject" Target="../embeddings/oleObject7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81.wmf"/><Relationship Id="rId18" Type="http://schemas.openxmlformats.org/officeDocument/2006/relationships/oleObject" Target="../embeddings/oleObject85.bin"/><Relationship Id="rId26" Type="http://schemas.openxmlformats.org/officeDocument/2006/relationships/oleObject" Target="../embeddings/oleObject89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85.wmf"/><Relationship Id="rId34" Type="http://schemas.openxmlformats.org/officeDocument/2006/relationships/oleObject" Target="../embeddings/oleObject93.bin"/><Relationship Id="rId7" Type="http://schemas.openxmlformats.org/officeDocument/2006/relationships/image" Target="../media/image78.w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83.wmf"/><Relationship Id="rId25" Type="http://schemas.openxmlformats.org/officeDocument/2006/relationships/image" Target="../media/image87.wmf"/><Relationship Id="rId33" Type="http://schemas.openxmlformats.org/officeDocument/2006/relationships/image" Target="../media/image9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29" Type="http://schemas.openxmlformats.org/officeDocument/2006/relationships/image" Target="../media/image8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80.wmf"/><Relationship Id="rId24" Type="http://schemas.openxmlformats.org/officeDocument/2006/relationships/oleObject" Target="../embeddings/oleObject88.bin"/><Relationship Id="rId32" Type="http://schemas.openxmlformats.org/officeDocument/2006/relationships/oleObject" Target="../embeddings/oleObject92.bin"/><Relationship Id="rId37" Type="http://schemas.openxmlformats.org/officeDocument/2006/relationships/image" Target="../media/image93.wmf"/><Relationship Id="rId5" Type="http://schemas.openxmlformats.org/officeDocument/2006/relationships/image" Target="../media/image77.wmf"/><Relationship Id="rId15" Type="http://schemas.openxmlformats.org/officeDocument/2006/relationships/image" Target="../media/image82.wmf"/><Relationship Id="rId23" Type="http://schemas.openxmlformats.org/officeDocument/2006/relationships/image" Target="../media/image86.wmf"/><Relationship Id="rId28" Type="http://schemas.openxmlformats.org/officeDocument/2006/relationships/oleObject" Target="../embeddings/oleObject90.bin"/><Relationship Id="rId36" Type="http://schemas.openxmlformats.org/officeDocument/2006/relationships/oleObject" Target="../embeddings/oleObject94.bin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84.wmf"/><Relationship Id="rId31" Type="http://schemas.openxmlformats.org/officeDocument/2006/relationships/image" Target="../media/image90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79.wmf"/><Relationship Id="rId14" Type="http://schemas.openxmlformats.org/officeDocument/2006/relationships/oleObject" Target="../embeddings/oleObject83.bin"/><Relationship Id="rId22" Type="http://schemas.openxmlformats.org/officeDocument/2006/relationships/oleObject" Target="../embeddings/oleObject87.bin"/><Relationship Id="rId27" Type="http://schemas.openxmlformats.org/officeDocument/2006/relationships/image" Target="../media/image88.wmf"/><Relationship Id="rId30" Type="http://schemas.openxmlformats.org/officeDocument/2006/relationships/oleObject" Target="../embeddings/oleObject91.bin"/><Relationship Id="rId35" Type="http://schemas.openxmlformats.org/officeDocument/2006/relationships/image" Target="../media/image9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image" Target="../media/image98.wmf"/><Relationship Id="rId18" Type="http://schemas.openxmlformats.org/officeDocument/2006/relationships/oleObject" Target="../embeddings/oleObject102.bin"/><Relationship Id="rId26" Type="http://schemas.openxmlformats.org/officeDocument/2006/relationships/oleObject" Target="../embeddings/oleObject106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02.wmf"/><Relationship Id="rId7" Type="http://schemas.openxmlformats.org/officeDocument/2006/relationships/image" Target="../media/image95.wmf"/><Relationship Id="rId12" Type="http://schemas.openxmlformats.org/officeDocument/2006/relationships/oleObject" Target="../embeddings/oleObject99.bin"/><Relationship Id="rId17" Type="http://schemas.openxmlformats.org/officeDocument/2006/relationships/image" Target="../media/image100.wmf"/><Relationship Id="rId25" Type="http://schemas.openxmlformats.org/officeDocument/2006/relationships/image" Target="../media/image104.wmf"/><Relationship Id="rId33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1.bin"/><Relationship Id="rId20" Type="http://schemas.openxmlformats.org/officeDocument/2006/relationships/oleObject" Target="../embeddings/oleObject103.bin"/><Relationship Id="rId29" Type="http://schemas.openxmlformats.org/officeDocument/2006/relationships/image" Target="../media/image106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6.bin"/><Relationship Id="rId11" Type="http://schemas.openxmlformats.org/officeDocument/2006/relationships/image" Target="../media/image97.wmf"/><Relationship Id="rId24" Type="http://schemas.openxmlformats.org/officeDocument/2006/relationships/oleObject" Target="../embeddings/oleObject105.bin"/><Relationship Id="rId32" Type="http://schemas.openxmlformats.org/officeDocument/2006/relationships/oleObject" Target="../embeddings/oleObject110.bin"/><Relationship Id="rId5" Type="http://schemas.openxmlformats.org/officeDocument/2006/relationships/image" Target="../media/image94.wmf"/><Relationship Id="rId15" Type="http://schemas.openxmlformats.org/officeDocument/2006/relationships/image" Target="../media/image99.wmf"/><Relationship Id="rId23" Type="http://schemas.openxmlformats.org/officeDocument/2006/relationships/image" Target="../media/image103.wmf"/><Relationship Id="rId28" Type="http://schemas.openxmlformats.org/officeDocument/2006/relationships/oleObject" Target="../embeddings/oleObject107.bin"/><Relationship Id="rId10" Type="http://schemas.openxmlformats.org/officeDocument/2006/relationships/oleObject" Target="../embeddings/oleObject98.bin"/><Relationship Id="rId19" Type="http://schemas.openxmlformats.org/officeDocument/2006/relationships/image" Target="../media/image101.wmf"/><Relationship Id="rId31" Type="http://schemas.openxmlformats.org/officeDocument/2006/relationships/oleObject" Target="../embeddings/oleObject109.bin"/><Relationship Id="rId4" Type="http://schemas.openxmlformats.org/officeDocument/2006/relationships/oleObject" Target="../embeddings/oleObject95.bin"/><Relationship Id="rId9" Type="http://schemas.openxmlformats.org/officeDocument/2006/relationships/image" Target="../media/image96.wmf"/><Relationship Id="rId14" Type="http://schemas.openxmlformats.org/officeDocument/2006/relationships/oleObject" Target="../embeddings/oleObject100.bin"/><Relationship Id="rId22" Type="http://schemas.openxmlformats.org/officeDocument/2006/relationships/oleObject" Target="../embeddings/oleObject104.bin"/><Relationship Id="rId27" Type="http://schemas.openxmlformats.org/officeDocument/2006/relationships/image" Target="../media/image105.wmf"/><Relationship Id="rId30" Type="http://schemas.openxmlformats.org/officeDocument/2006/relationships/oleObject" Target="../embeddings/oleObject10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16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11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7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5" Type="http://schemas.openxmlformats.org/officeDocument/2006/relationships/oleObject" Target="../embeddings/oleObject117.bin"/><Relationship Id="rId10" Type="http://schemas.openxmlformats.org/officeDocument/2006/relationships/image" Target="../media/image109.wmf"/><Relationship Id="rId4" Type="http://schemas.openxmlformats.org/officeDocument/2006/relationships/image" Target="../media/image113.jpeg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1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491929"/>
            <a:ext cx="6172200" cy="1894362"/>
          </a:xfrm>
        </p:spPr>
        <p:txBody>
          <a:bodyPr/>
          <a:lstStyle/>
          <a:p>
            <a:r>
              <a:rPr lang="en-CA" dirty="0"/>
              <a:t>Section 2.4 Recursive Sequences and Series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509120"/>
            <a:ext cx="6172200" cy="1865802"/>
          </a:xfrm>
        </p:spPr>
        <p:txBody>
          <a:bodyPr>
            <a:normAutofit/>
          </a:bodyPr>
          <a:lstStyle/>
          <a:p>
            <a:r>
              <a:rPr lang="en-CA" dirty="0"/>
              <a:t>i) Concept of Recursive Sequences</a:t>
            </a:r>
          </a:p>
          <a:p>
            <a:r>
              <a:rPr lang="en-CA" dirty="0"/>
              <a:t>ii) Fibonacci Sequence</a:t>
            </a:r>
          </a:p>
          <a:p>
            <a:r>
              <a:rPr lang="en-CA" dirty="0"/>
              <a:t>iii) Phone Tree</a:t>
            </a:r>
          </a:p>
          <a:p>
            <a:r>
              <a:rPr lang="en-CA" dirty="0"/>
              <a:t>iv) Rabbit Population Question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640960" cy="2088232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A principle starts a phone tree by calling 2 teachers.  Each teacher is to call two other teachers down the tree.  If there are 500 teachers in the school and each call takes 2 minutes, how long will it take to phone all the teachers if the first phone call started at 9:00pm?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45" y="3356992"/>
            <a:ext cx="885825" cy="1076325"/>
          </a:xfrm>
          <a:prstGeom prst="rect">
            <a:avLst/>
          </a:prstGeom>
        </p:spPr>
      </p:pic>
      <p:cxnSp>
        <p:nvCxnSpPr>
          <p:cNvPr id="5" name="Straight Arrow Connector 4"/>
          <p:cNvCxnSpPr>
            <a:stCxn id="2" idx="3"/>
            <a:endCxn id="7" idx="1"/>
          </p:cNvCxnSpPr>
          <p:nvPr/>
        </p:nvCxnSpPr>
        <p:spPr>
          <a:xfrm flipV="1">
            <a:off x="1194470" y="3892488"/>
            <a:ext cx="626343" cy="2667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813" y="3429000"/>
            <a:ext cx="590947" cy="9269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3069778" y="4505325"/>
            <a:ext cx="915095" cy="1008112"/>
          </a:xfrm>
          <a:prstGeom prst="rect">
            <a:avLst/>
          </a:prstGeom>
        </p:spPr>
      </p:pic>
      <p:cxnSp>
        <p:nvCxnSpPr>
          <p:cNvPr id="13" name="Elbow Connector 12"/>
          <p:cNvCxnSpPr>
            <a:stCxn id="2" idx="2"/>
            <a:endCxn id="8" idx="1"/>
          </p:cNvCxnSpPr>
          <p:nvPr/>
        </p:nvCxnSpPr>
        <p:spPr>
          <a:xfrm rot="16200000" flipH="1">
            <a:off x="1622636" y="3562239"/>
            <a:ext cx="576064" cy="2318220"/>
          </a:xfrm>
          <a:prstGeom prst="bentConnector2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777" y="3399975"/>
            <a:ext cx="875159" cy="965129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7" idx="3"/>
            <a:endCxn id="15" idx="1"/>
          </p:cNvCxnSpPr>
          <p:nvPr/>
        </p:nvCxnSpPr>
        <p:spPr>
          <a:xfrm flipV="1">
            <a:off x="2411760" y="3882540"/>
            <a:ext cx="709017" cy="9948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490" y="1903289"/>
            <a:ext cx="631947" cy="9496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99975"/>
            <a:ext cx="875159" cy="965129"/>
          </a:xfrm>
          <a:prstGeom prst="rect">
            <a:avLst/>
          </a:prstGeom>
        </p:spPr>
      </p:pic>
      <p:cxnSp>
        <p:nvCxnSpPr>
          <p:cNvPr id="21" name="Straight Arrow Connector 20"/>
          <p:cNvCxnSpPr>
            <a:stCxn id="15" idx="3"/>
            <a:endCxn id="20" idx="1"/>
          </p:cNvCxnSpPr>
          <p:nvPr/>
        </p:nvCxnSpPr>
        <p:spPr>
          <a:xfrm>
            <a:off x="3995936" y="3882540"/>
            <a:ext cx="936104" cy="0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26" idx="1"/>
          </p:cNvCxnSpPr>
          <p:nvPr/>
        </p:nvCxnSpPr>
        <p:spPr>
          <a:xfrm>
            <a:off x="3984873" y="5009381"/>
            <a:ext cx="945868" cy="36364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741" y="4646265"/>
            <a:ext cx="1081419" cy="798959"/>
          </a:xfrm>
          <a:prstGeom prst="rect">
            <a:avLst/>
          </a:prstGeom>
        </p:spPr>
      </p:pic>
      <p:cxnSp>
        <p:nvCxnSpPr>
          <p:cNvPr id="29" name="Elbow Connector 28"/>
          <p:cNvCxnSpPr>
            <a:stCxn id="7" idx="0"/>
            <a:endCxn id="19" idx="1"/>
          </p:cNvCxnSpPr>
          <p:nvPr/>
        </p:nvCxnSpPr>
        <p:spPr>
          <a:xfrm rot="5400000" flipH="1" flipV="1">
            <a:off x="3038445" y="1455956"/>
            <a:ext cx="1050887" cy="2895203"/>
          </a:xfrm>
          <a:prstGeom prst="bentConnector2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6753249" y="5589240"/>
            <a:ext cx="915095" cy="1008112"/>
          </a:xfrm>
          <a:prstGeom prst="rect">
            <a:avLst/>
          </a:prstGeom>
        </p:spPr>
      </p:pic>
      <p:cxnSp>
        <p:nvCxnSpPr>
          <p:cNvPr id="34" name="Elbow Connector 33"/>
          <p:cNvCxnSpPr>
            <a:stCxn id="8" idx="2"/>
            <a:endCxn id="33" idx="1"/>
          </p:cNvCxnSpPr>
          <p:nvPr/>
        </p:nvCxnSpPr>
        <p:spPr>
          <a:xfrm rot="16200000" flipH="1">
            <a:off x="4850358" y="4190404"/>
            <a:ext cx="579859" cy="3225923"/>
          </a:xfrm>
          <a:prstGeom prst="bentConnector2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3"/>
            <a:endCxn id="37" idx="1"/>
          </p:cNvCxnSpPr>
          <p:nvPr/>
        </p:nvCxnSpPr>
        <p:spPr>
          <a:xfrm>
            <a:off x="5807199" y="3882540"/>
            <a:ext cx="997049" cy="17948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501008"/>
            <a:ext cx="1081419" cy="798959"/>
          </a:xfrm>
          <a:prstGeom prst="rect">
            <a:avLst/>
          </a:prstGeom>
        </p:spPr>
      </p:pic>
      <p:cxnSp>
        <p:nvCxnSpPr>
          <p:cNvPr id="39" name="Straight Arrow Connector 38"/>
          <p:cNvCxnSpPr>
            <a:stCxn id="26" idx="3"/>
            <a:endCxn id="40" idx="1"/>
          </p:cNvCxnSpPr>
          <p:nvPr/>
        </p:nvCxnSpPr>
        <p:spPr>
          <a:xfrm flipV="1">
            <a:off x="6012160" y="5044616"/>
            <a:ext cx="936104" cy="1129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581128"/>
            <a:ext cx="590947" cy="926976"/>
          </a:xfrm>
          <a:prstGeom prst="rect">
            <a:avLst/>
          </a:prstGeom>
        </p:spPr>
      </p:pic>
      <p:cxnSp>
        <p:nvCxnSpPr>
          <p:cNvPr id="48" name="Elbow Connector 47"/>
          <p:cNvCxnSpPr/>
          <p:nvPr/>
        </p:nvCxnSpPr>
        <p:spPr>
          <a:xfrm flipV="1">
            <a:off x="3491880" y="2996952"/>
            <a:ext cx="3096344" cy="330808"/>
          </a:xfrm>
          <a:prstGeom prst="bentConnector3">
            <a:avLst>
              <a:gd name="adj1" fmla="val 50000"/>
            </a:avLst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652120" y="2348880"/>
            <a:ext cx="936104" cy="0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916832"/>
            <a:ext cx="844302" cy="62377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708920"/>
            <a:ext cx="432048" cy="677723"/>
          </a:xfrm>
          <a:prstGeom prst="rect">
            <a:avLst/>
          </a:prstGeom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3378929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4" name="Straight Arrow Connector 53"/>
          <p:cNvCxnSpPr/>
          <p:nvPr/>
        </p:nvCxnSpPr>
        <p:spPr>
          <a:xfrm>
            <a:off x="3635896" y="3933056"/>
            <a:ext cx="504056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563888" y="3068960"/>
            <a:ext cx="504056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347864" y="3501008"/>
            <a:ext cx="720080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491880" y="4509120"/>
            <a:ext cx="504056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91880" y="5085184"/>
            <a:ext cx="504056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flipV="1">
            <a:off x="2555776" y="2492896"/>
            <a:ext cx="1440160" cy="432048"/>
          </a:xfrm>
          <a:prstGeom prst="bentConnector3">
            <a:avLst>
              <a:gd name="adj1" fmla="val -987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>
            <a:off x="2627784" y="4725144"/>
            <a:ext cx="1296144" cy="144016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/>
          <p:nvPr/>
        </p:nvCxnSpPr>
        <p:spPr>
          <a:xfrm>
            <a:off x="2483768" y="4149080"/>
            <a:ext cx="1584176" cy="144016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04864"/>
            <a:ext cx="432048" cy="476464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573016"/>
            <a:ext cx="344439" cy="51759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909" y="4869160"/>
            <a:ext cx="418091" cy="46107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4139952" y="4437112"/>
            <a:ext cx="392184" cy="43204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77072"/>
            <a:ext cx="496627" cy="366911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301208"/>
            <a:ext cx="374923" cy="58811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708920"/>
            <a:ext cx="649371" cy="479759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657" y="3212976"/>
            <a:ext cx="321335" cy="504056"/>
          </a:xfrm>
          <a:prstGeom prst="rect">
            <a:avLst/>
          </a:prstGeom>
        </p:spPr>
      </p:pic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927036"/>
              </p:ext>
            </p:extLst>
          </p:nvPr>
        </p:nvGraphicFramePr>
        <p:xfrm>
          <a:off x="395536" y="5301208"/>
          <a:ext cx="216024" cy="453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15" imgW="88560" imgH="164880" progId="Equation.DSMT4">
                  <p:embed/>
                </p:oleObj>
              </mc:Choice>
              <mc:Fallback>
                <p:oleObj name="Equation" r:id="rId15" imgW="88560" imgH="164880" progId="Equation.DSMT4">
                  <p:embed/>
                  <p:pic>
                    <p:nvPicPr>
                      <p:cNvPr id="7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301208"/>
                        <a:ext cx="216024" cy="453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85934"/>
              </p:ext>
            </p:extLst>
          </p:nvPr>
        </p:nvGraphicFramePr>
        <p:xfrm>
          <a:off x="971600" y="5301208"/>
          <a:ext cx="216024" cy="453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17" imgW="88560" imgH="164880" progId="Equation.DSMT4">
                  <p:embed/>
                </p:oleObj>
              </mc:Choice>
              <mc:Fallback>
                <p:oleObj name="Equation" r:id="rId17" imgW="88560" imgH="164880" progId="Equation.DSMT4">
                  <p:embed/>
                  <p:pic>
                    <p:nvPicPr>
                      <p:cNvPr id="71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301208"/>
                        <a:ext cx="216024" cy="453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969174"/>
              </p:ext>
            </p:extLst>
          </p:nvPr>
        </p:nvGraphicFramePr>
        <p:xfrm>
          <a:off x="1475656" y="5300663"/>
          <a:ext cx="3079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72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300663"/>
                        <a:ext cx="3079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474724"/>
              </p:ext>
            </p:extLst>
          </p:nvPr>
        </p:nvGraphicFramePr>
        <p:xfrm>
          <a:off x="2282825" y="5316314"/>
          <a:ext cx="2778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73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5316314"/>
                        <a:ext cx="27781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668245"/>
              </p:ext>
            </p:extLst>
          </p:nvPr>
        </p:nvGraphicFramePr>
        <p:xfrm>
          <a:off x="3059832" y="5733256"/>
          <a:ext cx="2778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22" imgW="114120" imgH="177480" progId="Equation.DSMT4">
                  <p:embed/>
                </p:oleObj>
              </mc:Choice>
              <mc:Fallback>
                <p:oleObj name="Equation" r:id="rId22" imgW="114120" imgH="177480" progId="Equation.DSMT4">
                  <p:embed/>
                  <p:pic>
                    <p:nvPicPr>
                      <p:cNvPr id="74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733256"/>
                        <a:ext cx="27781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89890"/>
              </p:ext>
            </p:extLst>
          </p:nvPr>
        </p:nvGraphicFramePr>
        <p:xfrm>
          <a:off x="4150171" y="6021288"/>
          <a:ext cx="2778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24" imgW="114120" imgH="177480" progId="Equation.DSMT4">
                  <p:embed/>
                </p:oleObj>
              </mc:Choice>
              <mc:Fallback>
                <p:oleObj name="Equation" r:id="rId24" imgW="114120" imgH="177480" progId="Equation.DSMT4">
                  <p:embed/>
                  <p:pic>
                    <p:nvPicPr>
                      <p:cNvPr id="75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0171" y="6021288"/>
                        <a:ext cx="27781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313985"/>
              </p:ext>
            </p:extLst>
          </p:nvPr>
        </p:nvGraphicFramePr>
        <p:xfrm>
          <a:off x="5148312" y="6036394"/>
          <a:ext cx="4318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26" imgW="177480" imgH="177480" progId="Equation.DSMT4">
                  <p:embed/>
                </p:oleObj>
              </mc:Choice>
              <mc:Fallback>
                <p:oleObj name="Equation" r:id="rId26" imgW="177480" imgH="177480" progId="Equation.DSMT4">
                  <p:embed/>
                  <p:pic>
                    <p:nvPicPr>
                      <p:cNvPr id="76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312" y="6036394"/>
                        <a:ext cx="4318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" name="Picture 7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204864"/>
            <a:ext cx="432048" cy="476464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573016"/>
            <a:ext cx="344439" cy="517599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021" y="4869160"/>
            <a:ext cx="418091" cy="461073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5148064" y="4437112"/>
            <a:ext cx="392184" cy="432048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77072"/>
            <a:ext cx="496627" cy="366911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301208"/>
            <a:ext cx="374923" cy="588115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708920"/>
            <a:ext cx="649371" cy="479759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769" y="3212976"/>
            <a:ext cx="321335" cy="504056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96952"/>
            <a:ext cx="344439" cy="517599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077" y="4293096"/>
            <a:ext cx="418091" cy="46107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5652120" y="3861048"/>
            <a:ext cx="392184" cy="432048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501008"/>
            <a:ext cx="496627" cy="366911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725144"/>
            <a:ext cx="374923" cy="588115"/>
          </a:xfrm>
          <a:prstGeom prst="rect">
            <a:avLst/>
          </a:prstGeom>
        </p:spPr>
      </p:pic>
      <p:cxnSp>
        <p:nvCxnSpPr>
          <p:cNvPr id="90" name="Straight Arrow Connector 89"/>
          <p:cNvCxnSpPr/>
          <p:nvPr/>
        </p:nvCxnSpPr>
        <p:spPr>
          <a:xfrm>
            <a:off x="4572000" y="3861048"/>
            <a:ext cx="504056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235613" y="3795911"/>
            <a:ext cx="504056" cy="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9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661" y="2067719"/>
            <a:ext cx="432048" cy="476464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669" y="3435871"/>
            <a:ext cx="344439" cy="517599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626" y="4732015"/>
            <a:ext cx="418091" cy="461073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6739669" y="4299967"/>
            <a:ext cx="392184" cy="432048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77" y="3939927"/>
            <a:ext cx="496627" cy="366911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661" y="5164063"/>
            <a:ext cx="374923" cy="588115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661" y="2571775"/>
            <a:ext cx="649371" cy="479759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374" y="3075831"/>
            <a:ext cx="321335" cy="504056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25" y="2859807"/>
            <a:ext cx="344439" cy="517599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682" y="4155951"/>
            <a:ext cx="418091" cy="461073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7243725" y="3723903"/>
            <a:ext cx="392184" cy="432048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733" y="3363863"/>
            <a:ext cx="496627" cy="366911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717" y="4587999"/>
            <a:ext cx="374923" cy="588115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733" y="2060848"/>
            <a:ext cx="344439" cy="517599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741" y="2564904"/>
            <a:ext cx="496627" cy="366911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7171717" y="5308079"/>
            <a:ext cx="392184" cy="432048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781" y="2847756"/>
            <a:ext cx="344439" cy="517599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738" y="4143900"/>
            <a:ext cx="418091" cy="461073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8"/>
          <a:stretch/>
        </p:blipFill>
        <p:spPr>
          <a:xfrm>
            <a:off x="7747781" y="3711852"/>
            <a:ext cx="392184" cy="432048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789" y="3351812"/>
            <a:ext cx="496627" cy="366911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773" y="4575948"/>
            <a:ext cx="374923" cy="588115"/>
          </a:xfrm>
          <a:prstGeom prst="rect">
            <a:avLst/>
          </a:prstGeom>
        </p:spPr>
      </p:pic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666561"/>
              </p:ext>
            </p:extLst>
          </p:nvPr>
        </p:nvGraphicFramePr>
        <p:xfrm>
          <a:off x="6718300" y="5874707"/>
          <a:ext cx="662012" cy="65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28" imgW="190440" imgH="164880" progId="Equation.DSMT4">
                  <p:embed/>
                </p:oleObj>
              </mc:Choice>
              <mc:Fallback>
                <p:oleObj name="Equation" r:id="rId28" imgW="190440" imgH="164880" progId="Equation.DSMT4">
                  <p:embed/>
                  <p:pic>
                    <p:nvPicPr>
                      <p:cNvPr id="113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00" y="5874707"/>
                        <a:ext cx="662012" cy="650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77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500"/>
                            </p:stCondLst>
                            <p:childTnLst>
                              <p:par>
                                <p:cTn id="1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2000"/>
                            </p:stCondLst>
                            <p:childTnLst>
                              <p:par>
                                <p:cTn id="2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3500"/>
                            </p:stCondLst>
                            <p:childTnLst>
                              <p:par>
                                <p:cTn id="2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4000"/>
                            </p:stCondLst>
                            <p:childTnLst>
                              <p:par>
                                <p:cTn id="2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4500"/>
                            </p:stCondLst>
                            <p:childTnLst>
                              <p:par>
                                <p:cTn id="2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2000"/>
                            </p:stCondLst>
                            <p:childTnLst>
                              <p:par>
                                <p:cTn id="3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3500"/>
                            </p:stCondLst>
                            <p:childTnLst>
                              <p:par>
                                <p:cTn id="3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4000"/>
                            </p:stCondLst>
                            <p:childTnLst>
                              <p:par>
                                <p:cTn id="3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4500"/>
                            </p:stCondLst>
                            <p:childTnLst>
                              <p:par>
                                <p:cTn id="3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5000"/>
                            </p:stCondLst>
                            <p:childTnLst>
                              <p:par>
                                <p:cTn id="3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95536" y="260648"/>
            <a:ext cx="6821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number of teachers in each level is a recursive sequence:</a:t>
            </a:r>
          </a:p>
        </p:txBody>
      </p:sp>
      <p:graphicFrame>
        <p:nvGraphicFramePr>
          <p:cNvPr id="2048" name="Object 20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79163"/>
              </p:ext>
            </p:extLst>
          </p:nvPr>
        </p:nvGraphicFramePr>
        <p:xfrm>
          <a:off x="107504" y="1988840"/>
          <a:ext cx="8991853" cy="648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2819160" imgH="203040" progId="Equation.DSMT4">
                  <p:embed/>
                </p:oleObj>
              </mc:Choice>
              <mc:Fallback>
                <p:oleObj name="Equation" r:id="rId4" imgW="2819160" imgH="203040" progId="Equation.DSMT4">
                  <p:embed/>
                  <p:pic>
                    <p:nvPicPr>
                      <p:cNvPr id="2048" name="Object 20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988840"/>
                        <a:ext cx="8991853" cy="6482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395536" y="764704"/>
            <a:ext cx="754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Each additional level will be an extra 2 minutes to contact everyone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95536" y="1331476"/>
            <a:ext cx="684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Figure out at which level will a total of 500 people be contacted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746429" y="2421086"/>
            <a:ext cx="0" cy="576064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399630"/>
              </p:ext>
            </p:extLst>
          </p:nvPr>
        </p:nvGraphicFramePr>
        <p:xfrm>
          <a:off x="530405" y="2883665"/>
          <a:ext cx="417934" cy="545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126720" imgH="164880" progId="Equation.DSMT4">
                  <p:embed/>
                </p:oleObj>
              </mc:Choice>
              <mc:Fallback>
                <p:oleObj name="Equation" r:id="rId6" imgW="126720" imgH="164880" progId="Equation.DSMT4">
                  <p:embed/>
                  <p:pic>
                    <p:nvPicPr>
                      <p:cNvPr id="5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405" y="2883665"/>
                        <a:ext cx="417934" cy="545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Arrow Connector 51"/>
          <p:cNvCxnSpPr/>
          <p:nvPr/>
        </p:nvCxnSpPr>
        <p:spPr>
          <a:xfrm flipV="1">
            <a:off x="1243118" y="2421086"/>
            <a:ext cx="0" cy="576064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392353"/>
              </p:ext>
            </p:extLst>
          </p:nvPr>
        </p:nvGraphicFramePr>
        <p:xfrm>
          <a:off x="1034461" y="2933688"/>
          <a:ext cx="434777" cy="567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5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461" y="2933688"/>
                        <a:ext cx="434777" cy="5675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flipH="1" flipV="1">
            <a:off x="1819182" y="2493094"/>
            <a:ext cx="7367" cy="864096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611276"/>
              </p:ext>
            </p:extLst>
          </p:nvPr>
        </p:nvGraphicFramePr>
        <p:xfrm>
          <a:off x="1607945" y="3262263"/>
          <a:ext cx="4349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5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7945" y="3262263"/>
                        <a:ext cx="4349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Straight Arrow Connector 56"/>
          <p:cNvCxnSpPr/>
          <p:nvPr/>
        </p:nvCxnSpPr>
        <p:spPr>
          <a:xfrm flipH="1" flipV="1">
            <a:off x="2395246" y="2493094"/>
            <a:ext cx="7367" cy="864096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567422"/>
              </p:ext>
            </p:extLst>
          </p:nvPr>
        </p:nvGraphicFramePr>
        <p:xfrm>
          <a:off x="2098483" y="3262263"/>
          <a:ext cx="6080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177480" imgH="177480" progId="Equation.DSMT4">
                  <p:embed/>
                </p:oleObj>
              </mc:Choice>
              <mc:Fallback>
                <p:oleObj name="Equation" r:id="rId12" imgW="177480" imgH="177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483" y="3262263"/>
                        <a:ext cx="608012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flipH="1" flipV="1">
            <a:off x="2971310" y="2493094"/>
            <a:ext cx="7367" cy="864096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737228"/>
              </p:ext>
            </p:extLst>
          </p:nvPr>
        </p:nvGraphicFramePr>
        <p:xfrm>
          <a:off x="2686254" y="3284488"/>
          <a:ext cx="6524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190440" imgH="164880" progId="Equation.DSMT4">
                  <p:embed/>
                </p:oleObj>
              </mc:Choice>
              <mc:Fallback>
                <p:oleObj name="Equation" r:id="rId14" imgW="190440" imgH="164880" progId="Equation.DSMT4">
                  <p:embed/>
                  <p:pic>
                    <p:nvPicPr>
                      <p:cNvPr id="6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254" y="3284488"/>
                        <a:ext cx="652463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Straight Arrow Connector 60"/>
          <p:cNvCxnSpPr>
            <a:stCxn id="62" idx="0"/>
          </p:cNvCxnSpPr>
          <p:nvPr/>
        </p:nvCxnSpPr>
        <p:spPr>
          <a:xfrm flipH="1" flipV="1">
            <a:off x="3619383" y="2493094"/>
            <a:ext cx="7068" cy="1368152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002911"/>
              </p:ext>
            </p:extLst>
          </p:nvPr>
        </p:nvGraphicFramePr>
        <p:xfrm>
          <a:off x="3300220" y="3861246"/>
          <a:ext cx="6524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190440" imgH="177480" progId="Equation.DSMT4">
                  <p:embed/>
                </p:oleObj>
              </mc:Choice>
              <mc:Fallback>
                <p:oleObj name="Equation" r:id="rId16" imgW="190440" imgH="177480" progId="Equation.DSMT4">
                  <p:embed/>
                  <p:pic>
                    <p:nvPicPr>
                      <p:cNvPr id="62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220" y="3861246"/>
                        <a:ext cx="652463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Arrow Connector 62"/>
          <p:cNvCxnSpPr>
            <a:stCxn id="64" idx="0"/>
          </p:cNvCxnSpPr>
          <p:nvPr/>
        </p:nvCxnSpPr>
        <p:spPr>
          <a:xfrm flipH="1" flipV="1">
            <a:off x="4339463" y="2493094"/>
            <a:ext cx="6126" cy="1368152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062893"/>
              </p:ext>
            </p:extLst>
          </p:nvPr>
        </p:nvGraphicFramePr>
        <p:xfrm>
          <a:off x="4019358" y="3861246"/>
          <a:ext cx="65246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8" imgW="190440" imgH="177480" progId="Equation.DSMT4">
                  <p:embed/>
                </p:oleObj>
              </mc:Choice>
              <mc:Fallback>
                <p:oleObj name="Equation" r:id="rId18" imgW="190440" imgH="177480" progId="Equation.DSMT4">
                  <p:embed/>
                  <p:pic>
                    <p:nvPicPr>
                      <p:cNvPr id="64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358" y="3861246"/>
                        <a:ext cx="652462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Straight Arrow Connector 64"/>
          <p:cNvCxnSpPr>
            <a:stCxn id="66" idx="0"/>
          </p:cNvCxnSpPr>
          <p:nvPr/>
        </p:nvCxnSpPr>
        <p:spPr>
          <a:xfrm flipH="1" flipV="1">
            <a:off x="5134280" y="2573648"/>
            <a:ext cx="6001" cy="1296144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641865"/>
              </p:ext>
            </p:extLst>
          </p:nvPr>
        </p:nvGraphicFramePr>
        <p:xfrm>
          <a:off x="4814695" y="3848050"/>
          <a:ext cx="6524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0" imgW="190440" imgH="177480" progId="Equation.DSMT4">
                  <p:embed/>
                </p:oleObj>
              </mc:Choice>
              <mc:Fallback>
                <p:oleObj name="Equation" r:id="rId20" imgW="19044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695" y="3848050"/>
                        <a:ext cx="65246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>
            <a:stCxn id="68" idx="0"/>
          </p:cNvCxnSpPr>
          <p:nvPr/>
        </p:nvCxnSpPr>
        <p:spPr>
          <a:xfrm flipV="1">
            <a:off x="5933932" y="2564904"/>
            <a:ext cx="6220" cy="1296144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062960"/>
              </p:ext>
            </p:extLst>
          </p:nvPr>
        </p:nvGraphicFramePr>
        <p:xfrm>
          <a:off x="5498957" y="3861048"/>
          <a:ext cx="8699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2" imgW="253800" imgH="164880" progId="Equation.DSMT4">
                  <p:embed/>
                </p:oleObj>
              </mc:Choice>
              <mc:Fallback>
                <p:oleObj name="Equation" r:id="rId22" imgW="253800" imgH="164880" progId="Equation.DSMT4">
                  <p:embed/>
                  <p:pic>
                    <p:nvPicPr>
                      <p:cNvPr id="68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8957" y="3861048"/>
                        <a:ext cx="86995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Arrow Connector 68"/>
          <p:cNvCxnSpPr/>
          <p:nvPr/>
        </p:nvCxnSpPr>
        <p:spPr>
          <a:xfrm flipH="1" flipV="1">
            <a:off x="6718455" y="2556556"/>
            <a:ext cx="7367" cy="864096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147064"/>
              </p:ext>
            </p:extLst>
          </p:nvPr>
        </p:nvGraphicFramePr>
        <p:xfrm>
          <a:off x="6268845" y="3357190"/>
          <a:ext cx="91281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4" imgW="266400" imgH="177480" progId="Equation.DSMT4">
                  <p:embed/>
                </p:oleObj>
              </mc:Choice>
              <mc:Fallback>
                <p:oleObj name="Equation" r:id="rId24" imgW="266400" imgH="177480" progId="Equation.DSMT4">
                  <p:embed/>
                  <p:pic>
                    <p:nvPicPr>
                      <p:cNvPr id="7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8845" y="3357190"/>
                        <a:ext cx="91281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Straight Arrow Connector 70"/>
          <p:cNvCxnSpPr>
            <a:stCxn id="72" idx="0"/>
          </p:cNvCxnSpPr>
          <p:nvPr/>
        </p:nvCxnSpPr>
        <p:spPr>
          <a:xfrm flipH="1" flipV="1">
            <a:off x="7579823" y="2548010"/>
            <a:ext cx="6647" cy="1350121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208161"/>
              </p:ext>
            </p:extLst>
          </p:nvPr>
        </p:nvGraphicFramePr>
        <p:xfrm>
          <a:off x="7108633" y="3898131"/>
          <a:ext cx="9556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6" imgW="279360" imgH="177480" progId="Equation.DSMT4">
                  <p:embed/>
                </p:oleObj>
              </mc:Choice>
              <mc:Fallback>
                <p:oleObj name="Equation" r:id="rId26" imgW="279360" imgH="177480" progId="Equation.DSMT4">
                  <p:embed/>
                  <p:pic>
                    <p:nvPicPr>
                      <p:cNvPr id="72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8633" y="3898131"/>
                        <a:ext cx="955675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3" name="Straight Arrow Connector 72"/>
          <p:cNvCxnSpPr>
            <a:stCxn id="74" idx="0"/>
          </p:cNvCxnSpPr>
          <p:nvPr/>
        </p:nvCxnSpPr>
        <p:spPr>
          <a:xfrm flipH="1" flipV="1">
            <a:off x="8518656" y="2539464"/>
            <a:ext cx="6820" cy="1934730"/>
          </a:xfrm>
          <a:prstGeom prst="straightConnector1">
            <a:avLst/>
          </a:prstGeom>
          <a:ln w="222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700580"/>
              </p:ext>
            </p:extLst>
          </p:nvPr>
        </p:nvGraphicFramePr>
        <p:xfrm>
          <a:off x="8046845" y="4474194"/>
          <a:ext cx="9572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8" imgW="279360" imgH="177480" progId="Equation.DSMT4">
                  <p:embed/>
                </p:oleObj>
              </mc:Choice>
              <mc:Fallback>
                <p:oleObj name="Equation" r:id="rId28" imgW="279360" imgH="177480" progId="Equation.DSMT4">
                  <p:embed/>
                  <p:pic>
                    <p:nvPicPr>
                      <p:cNvPr id="74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6845" y="4474194"/>
                        <a:ext cx="95726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51520" y="4571836"/>
            <a:ext cx="571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By the 13</a:t>
            </a:r>
            <a:r>
              <a:rPr lang="en-CA" baseline="30000" dirty="0">
                <a:solidFill>
                  <a:srgbClr val="FF0000"/>
                </a:solidFill>
              </a:rPr>
              <a:t>th</a:t>
            </a:r>
            <a:r>
              <a:rPr lang="en-CA" dirty="0">
                <a:solidFill>
                  <a:srgbClr val="FF0000"/>
                </a:solidFill>
              </a:rPr>
              <a:t> level, all 500 teachers will be contacted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1520" y="4931876"/>
            <a:ext cx="7207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amount of time to contact all teacher at the 13</a:t>
            </a:r>
            <a:r>
              <a:rPr lang="en-CA" baseline="30000" dirty="0">
                <a:solidFill>
                  <a:srgbClr val="FF0000"/>
                </a:solidFill>
              </a:rPr>
              <a:t>th</a:t>
            </a:r>
            <a:r>
              <a:rPr lang="en-CA" dirty="0">
                <a:solidFill>
                  <a:srgbClr val="FF0000"/>
                </a:solidFill>
              </a:rPr>
              <a:t> level will be: </a:t>
            </a: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718322"/>
              </p:ext>
            </p:extLst>
          </p:nvPr>
        </p:nvGraphicFramePr>
        <p:xfrm>
          <a:off x="395536" y="5301208"/>
          <a:ext cx="1760785" cy="381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0" imgW="761760" imgH="164880" progId="Equation.DSMT4">
                  <p:embed/>
                </p:oleObj>
              </mc:Choice>
              <mc:Fallback>
                <p:oleObj name="Equation" r:id="rId30" imgW="761760" imgH="164880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301208"/>
                        <a:ext cx="1760785" cy="381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03575"/>
              </p:ext>
            </p:extLst>
          </p:nvPr>
        </p:nvGraphicFramePr>
        <p:xfrm>
          <a:off x="2195736" y="5301208"/>
          <a:ext cx="1057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2" imgW="457200" imgH="164880" progId="Equation.DSMT4">
                  <p:embed/>
                </p:oleObj>
              </mc:Choice>
              <mc:Fallback>
                <p:oleObj name="Equation" r:id="rId32" imgW="457200" imgH="164880" progId="Equation.DSMT4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301208"/>
                        <a:ext cx="10572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51520" y="5805264"/>
            <a:ext cx="567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Therefore, all teachers will be contacted by 9:24pm.</a:t>
            </a:r>
          </a:p>
        </p:txBody>
      </p:sp>
    </p:spTree>
    <p:extLst>
      <p:ext uri="{BB962C8B-B14F-4D97-AF65-F5344CB8AC3E}">
        <p14:creationId xmlns:p14="http://schemas.microsoft.com/office/powerpoint/2010/main" val="188367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7" grpId="0"/>
      <p:bldP spid="48" grpId="0"/>
      <p:bldP spid="37" grpId="0"/>
      <p:bldP spid="38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291264" cy="460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Ex: What are the 4</a:t>
            </a:r>
            <a:r>
              <a:rPr lang="en-CA" baseline="30000" dirty="0"/>
              <a:t>th</a:t>
            </a:r>
            <a:r>
              <a:rPr lang="en-CA" dirty="0"/>
              <a:t>, 5</a:t>
            </a:r>
            <a:r>
              <a:rPr lang="en-CA" baseline="30000" dirty="0"/>
              <a:t>th</a:t>
            </a:r>
            <a:r>
              <a:rPr lang="en-CA" dirty="0"/>
              <a:t> and 6</a:t>
            </a:r>
            <a:r>
              <a:rPr lang="en-CA" baseline="30000" dirty="0"/>
              <a:t>th</a:t>
            </a:r>
            <a:r>
              <a:rPr lang="en-CA" dirty="0"/>
              <a:t> terms of this sequence?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2048619" cy="18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028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6980" y="191729"/>
            <a:ext cx="8450826" cy="1032387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Challenge: Given the equation: </a:t>
            </a:r>
          </a:p>
          <a:p>
            <a:pPr marL="0" indent="0">
              <a:buNone/>
            </a:pPr>
            <a:r>
              <a:rPr lang="en-CA" dirty="0"/>
              <a:t>Evaluate the following: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36968"/>
              </p:ext>
            </p:extLst>
          </p:nvPr>
        </p:nvGraphicFramePr>
        <p:xfrm>
          <a:off x="4855702" y="161874"/>
          <a:ext cx="2286576" cy="546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850680" imgH="203040" progId="Equation.DSMT4">
                  <p:embed/>
                </p:oleObj>
              </mc:Choice>
              <mc:Fallback>
                <p:oleObj name="Equation" r:id="rId4" imgW="85068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55702" y="161874"/>
                        <a:ext cx="2286576" cy="546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787885"/>
              </p:ext>
            </p:extLst>
          </p:nvPr>
        </p:nvGraphicFramePr>
        <p:xfrm>
          <a:off x="833642" y="1039569"/>
          <a:ext cx="6721015" cy="92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3416040" imgH="469800" progId="Equation.DSMT4">
                  <p:embed/>
                </p:oleObj>
              </mc:Choice>
              <mc:Fallback>
                <p:oleObj name="Equation" r:id="rId6" imgW="3416040" imgH="469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3642" y="1039569"/>
                        <a:ext cx="6721015" cy="924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078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B37F-356F-48ED-919D-16F91142F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068284"/>
            <a:ext cx="2206171" cy="241981"/>
          </a:xfrm>
        </p:spPr>
        <p:txBody>
          <a:bodyPr>
            <a:normAutofit fontScale="90000"/>
          </a:bodyPr>
          <a:lstStyle/>
          <a:p>
            <a:r>
              <a:rPr lang="en-CA" sz="1200" dirty="0"/>
              <a:t>Math Prize for Girls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1C5F95-0F53-422F-B2EE-3AE73C3F3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" y="118917"/>
            <a:ext cx="8991600" cy="94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7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DF7D8-DB5B-462D-889E-43D32C64A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66444"/>
          </a:xfrm>
        </p:spPr>
        <p:txBody>
          <a:bodyPr>
            <a:normAutofit fontScale="90000"/>
          </a:bodyPr>
          <a:lstStyle/>
          <a:p>
            <a:r>
              <a:rPr lang="en-CA" dirty="0"/>
              <a:t>I) Telescoping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76D68-7D8B-421B-AD32-C3250A7BC5B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399" y="741083"/>
            <a:ext cx="8674848" cy="861266"/>
          </a:xfrm>
        </p:spPr>
        <p:txBody>
          <a:bodyPr>
            <a:normAutofit/>
          </a:bodyPr>
          <a:lstStyle/>
          <a:p>
            <a:r>
              <a:rPr lang="en-CA" dirty="0"/>
              <a:t>A series where many terms in the series cancel each other out and a fixed number of terms are left for the sum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6D3F672-39DE-4692-9A36-C8ECBF8AEB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910231"/>
              </p:ext>
            </p:extLst>
          </p:nvPr>
        </p:nvGraphicFramePr>
        <p:xfrm>
          <a:off x="3138775" y="1839259"/>
          <a:ext cx="2436151" cy="861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257120" imgH="444240" progId="Equation.DSMT4">
                  <p:embed/>
                </p:oleObj>
              </mc:Choice>
              <mc:Fallback>
                <p:oleObj name="Equation" r:id="rId4" imgW="125712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6D3F672-39DE-4692-9A36-C8ECBF8AEB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38775" y="1839259"/>
                        <a:ext cx="2436151" cy="861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9D4281-7E1B-4577-BDF9-F45AAA6CAE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202270"/>
              </p:ext>
            </p:extLst>
          </p:nvPr>
        </p:nvGraphicFramePr>
        <p:xfrm>
          <a:off x="577196" y="3390808"/>
          <a:ext cx="6680201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3441600" imgH="393480" progId="Equation.DSMT4">
                  <p:embed/>
                </p:oleObj>
              </mc:Choice>
              <mc:Fallback>
                <p:oleObj name="Equation" r:id="rId6" imgW="34416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E9D4281-7E1B-4577-BDF9-F45AAA6CAE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7196" y="3390808"/>
                        <a:ext cx="6680201" cy="76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36B5F9-963E-4C28-B827-1C20D34E8EA1}"/>
              </a:ext>
            </a:extLst>
          </p:cNvPr>
          <p:cNvSpPr txBox="1">
            <a:spLocks/>
          </p:cNvSpPr>
          <p:nvPr/>
        </p:nvSpPr>
        <p:spPr>
          <a:xfrm>
            <a:off x="101599" y="2937436"/>
            <a:ext cx="8674848" cy="86126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/>
              <a:t>Ex: Find the sum of the series: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694D51-A74C-4E1A-9C77-3D8AC8AA8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402172"/>
              </p:ext>
            </p:extLst>
          </p:nvPr>
        </p:nvGraphicFramePr>
        <p:xfrm>
          <a:off x="457200" y="4279060"/>
          <a:ext cx="946276" cy="6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622080" imgH="431640" progId="Equation.DSMT4">
                  <p:embed/>
                </p:oleObj>
              </mc:Choice>
              <mc:Fallback>
                <p:oleObj name="Equation" r:id="rId8" imgW="622080" imgH="4316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1694D51-A74C-4E1A-9C77-3D8AC8AA8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0" y="4279060"/>
                        <a:ext cx="946276" cy="65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F3B77A4-A365-4464-ABC8-B5CF985115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416509"/>
              </p:ext>
            </p:extLst>
          </p:nvPr>
        </p:nvGraphicFramePr>
        <p:xfrm>
          <a:off x="1401485" y="4264026"/>
          <a:ext cx="984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647640" imgH="431640" progId="Equation.DSMT4">
                  <p:embed/>
                </p:oleObj>
              </mc:Choice>
              <mc:Fallback>
                <p:oleObj name="Equation" r:id="rId10" imgW="647640" imgH="4316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F3B77A4-A365-4464-ABC8-B5CF985115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01485" y="4264026"/>
                        <a:ext cx="984250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C408F99-8342-4C14-8D29-C439D529F1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68091"/>
              </p:ext>
            </p:extLst>
          </p:nvPr>
        </p:nvGraphicFramePr>
        <p:xfrm>
          <a:off x="2351746" y="4248992"/>
          <a:ext cx="984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647640" imgH="431640" progId="Equation.DSMT4">
                  <p:embed/>
                </p:oleObj>
              </mc:Choice>
              <mc:Fallback>
                <p:oleObj name="Equation" r:id="rId12" imgW="647640" imgH="431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C408F99-8342-4C14-8D29-C439D529F1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351746" y="4248992"/>
                        <a:ext cx="984250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2BC64C1-CC7C-472D-9D77-8A16180A18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597367"/>
              </p:ext>
            </p:extLst>
          </p:nvPr>
        </p:nvGraphicFramePr>
        <p:xfrm>
          <a:off x="3244658" y="4233863"/>
          <a:ext cx="14097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927000" imgH="431640" progId="Equation.DSMT4">
                  <p:embed/>
                </p:oleObj>
              </mc:Choice>
              <mc:Fallback>
                <p:oleObj name="Equation" r:id="rId14" imgW="927000" imgH="4316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2BC64C1-CC7C-472D-9D77-8A16180A18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44658" y="4233863"/>
                        <a:ext cx="1409700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E7B0E64-CC6B-4B1E-9441-7B12505FF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986388"/>
              </p:ext>
            </p:extLst>
          </p:nvPr>
        </p:nvGraphicFramePr>
        <p:xfrm>
          <a:off x="4622617" y="4219575"/>
          <a:ext cx="16414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079280" imgH="431640" progId="Equation.DSMT4">
                  <p:embed/>
                </p:oleObj>
              </mc:Choice>
              <mc:Fallback>
                <p:oleObj name="Equation" r:id="rId16" imgW="1079280" imgH="4316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9E7B0E64-CC6B-4B1E-9441-7B12505FF8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622617" y="4219575"/>
                        <a:ext cx="1641475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30C50FF-2FDE-4338-8787-0F5B8E222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732069"/>
              </p:ext>
            </p:extLst>
          </p:nvPr>
        </p:nvGraphicFramePr>
        <p:xfrm>
          <a:off x="6252507" y="4211263"/>
          <a:ext cx="1893887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1244520" imgH="431640" progId="Equation.DSMT4">
                  <p:embed/>
                </p:oleObj>
              </mc:Choice>
              <mc:Fallback>
                <p:oleObj name="Equation" r:id="rId18" imgW="1244520" imgH="4316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30C50FF-2FDE-4338-8787-0F5B8E2228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52507" y="4211263"/>
                        <a:ext cx="1893887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D72717-E214-4A39-BAB7-884C93B74CEC}"/>
              </a:ext>
            </a:extLst>
          </p:cNvPr>
          <p:cNvCxnSpPr>
            <a:cxnSpLocks/>
          </p:cNvCxnSpPr>
          <p:nvPr/>
        </p:nvCxnSpPr>
        <p:spPr>
          <a:xfrm flipV="1">
            <a:off x="916381" y="4348395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E9C43D-D546-46CE-BFA9-2610A24216D5}"/>
              </a:ext>
            </a:extLst>
          </p:cNvPr>
          <p:cNvCxnSpPr>
            <a:cxnSpLocks/>
          </p:cNvCxnSpPr>
          <p:nvPr/>
        </p:nvCxnSpPr>
        <p:spPr>
          <a:xfrm flipV="1">
            <a:off x="1497785" y="4412027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8F54AFA-970B-47A4-A791-8A35FD65B9F7}"/>
              </a:ext>
            </a:extLst>
          </p:cNvPr>
          <p:cNvCxnSpPr>
            <a:cxnSpLocks/>
          </p:cNvCxnSpPr>
          <p:nvPr/>
        </p:nvCxnSpPr>
        <p:spPr>
          <a:xfrm flipV="1">
            <a:off x="1934748" y="4241231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C84656-FBCD-4D2A-BC90-AE4E7501C4BB}"/>
              </a:ext>
            </a:extLst>
          </p:cNvPr>
          <p:cNvCxnSpPr>
            <a:cxnSpLocks/>
          </p:cNvCxnSpPr>
          <p:nvPr/>
        </p:nvCxnSpPr>
        <p:spPr>
          <a:xfrm flipV="1">
            <a:off x="2516152" y="4304863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8F5147B-F25F-4E1E-9C12-56DFB1D61096}"/>
              </a:ext>
            </a:extLst>
          </p:cNvPr>
          <p:cNvCxnSpPr>
            <a:cxnSpLocks/>
          </p:cNvCxnSpPr>
          <p:nvPr/>
        </p:nvCxnSpPr>
        <p:spPr>
          <a:xfrm flipV="1">
            <a:off x="2827324" y="4275070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3315299-E5C2-4E48-AC72-F53D67AA2AEF}"/>
              </a:ext>
            </a:extLst>
          </p:cNvPr>
          <p:cNvCxnSpPr>
            <a:cxnSpLocks/>
          </p:cNvCxnSpPr>
          <p:nvPr/>
        </p:nvCxnSpPr>
        <p:spPr>
          <a:xfrm flipV="1">
            <a:off x="3408728" y="4338702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805E352-C5CE-4C0D-9FCD-EEB4EB6D51C0}"/>
              </a:ext>
            </a:extLst>
          </p:cNvPr>
          <p:cNvCxnSpPr>
            <a:cxnSpLocks/>
          </p:cNvCxnSpPr>
          <p:nvPr/>
        </p:nvCxnSpPr>
        <p:spPr>
          <a:xfrm flipV="1">
            <a:off x="3719900" y="4308909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E98113B-DFA7-4E53-921C-02E7D39517B9}"/>
              </a:ext>
            </a:extLst>
          </p:cNvPr>
          <p:cNvCxnSpPr>
            <a:cxnSpLocks/>
          </p:cNvCxnSpPr>
          <p:nvPr/>
        </p:nvCxnSpPr>
        <p:spPr>
          <a:xfrm flipV="1">
            <a:off x="4933789" y="4319186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48EBEFF-7FFA-4958-A6E7-75245016D2A5}"/>
              </a:ext>
            </a:extLst>
          </p:cNvPr>
          <p:cNvCxnSpPr>
            <a:cxnSpLocks/>
          </p:cNvCxnSpPr>
          <p:nvPr/>
        </p:nvCxnSpPr>
        <p:spPr>
          <a:xfrm flipV="1">
            <a:off x="5566713" y="4289769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75474CC-7A65-4B96-A7BE-BCF73B2B6B73}"/>
              </a:ext>
            </a:extLst>
          </p:cNvPr>
          <p:cNvCxnSpPr>
            <a:cxnSpLocks/>
          </p:cNvCxnSpPr>
          <p:nvPr/>
        </p:nvCxnSpPr>
        <p:spPr>
          <a:xfrm flipV="1">
            <a:off x="6479068" y="4310466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13CB0F7C-1235-4AB5-95D8-C6C6633D3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679172"/>
              </p:ext>
            </p:extLst>
          </p:nvPr>
        </p:nvGraphicFramePr>
        <p:xfrm>
          <a:off x="3011488" y="5062538"/>
          <a:ext cx="1746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114120" imgH="393480" progId="Equation.DSMT4">
                  <p:embed/>
                </p:oleObj>
              </mc:Choice>
              <mc:Fallback>
                <p:oleObj name="Equation" r:id="rId20" imgW="11412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13CB0F7C-1235-4AB5-95D8-C6C6633D31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011488" y="5062538"/>
                        <a:ext cx="17462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E71F5F75-CEB9-4350-89D4-63B1239287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477758"/>
              </p:ext>
            </p:extLst>
          </p:nvPr>
        </p:nvGraphicFramePr>
        <p:xfrm>
          <a:off x="3260532" y="5062537"/>
          <a:ext cx="7334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482400" imgH="393480" progId="Equation.DSMT4">
                  <p:embed/>
                </p:oleObj>
              </mc:Choice>
              <mc:Fallback>
                <p:oleObj name="Equation" r:id="rId22" imgW="482400" imgH="393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E71F5F75-CEB9-4350-89D4-63B1239287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260532" y="5062537"/>
                        <a:ext cx="73342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63F83812-6161-4D07-99DB-D0973548C6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024433"/>
              </p:ext>
            </p:extLst>
          </p:nvPr>
        </p:nvGraphicFramePr>
        <p:xfrm>
          <a:off x="3991570" y="5062537"/>
          <a:ext cx="7540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495000" imgH="393480" progId="Equation.DSMT4">
                  <p:embed/>
                </p:oleObj>
              </mc:Choice>
              <mc:Fallback>
                <p:oleObj name="Equation" r:id="rId24" imgW="495000" imgH="3934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63F83812-6161-4D07-99DB-D0973548C6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991570" y="5062537"/>
                        <a:ext cx="754063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200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DC96-DE3A-4FEE-8281-2A55A2F7F4E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9025" y="205406"/>
            <a:ext cx="8441635" cy="831574"/>
          </a:xfrm>
        </p:spPr>
        <p:txBody>
          <a:bodyPr/>
          <a:lstStyle/>
          <a:p>
            <a:r>
              <a:rPr lang="en-CA" dirty="0"/>
              <a:t>An extension of the telescoping series is when the terms in the denominator differ by more than one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CC35B4F-3CF2-4F2F-8D35-7A76B92CBB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533050"/>
              </p:ext>
            </p:extLst>
          </p:nvPr>
        </p:nvGraphicFramePr>
        <p:xfrm>
          <a:off x="2107096" y="1168192"/>
          <a:ext cx="1291535" cy="80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711000" imgH="444240" progId="Equation.DSMT4">
                  <p:embed/>
                </p:oleObj>
              </mc:Choice>
              <mc:Fallback>
                <p:oleObj name="Equation" r:id="rId4" imgW="71100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CC35B4F-3CF2-4F2F-8D35-7A76B92CBB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07096" y="1168192"/>
                        <a:ext cx="1291535" cy="807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C09644-26F4-44D7-AE08-29A799A3D5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248783"/>
              </p:ext>
            </p:extLst>
          </p:nvPr>
        </p:nvGraphicFramePr>
        <p:xfrm>
          <a:off x="3765619" y="1159636"/>
          <a:ext cx="1408112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774360" imgH="431640" progId="Equation.DSMT4">
                  <p:embed/>
                </p:oleObj>
              </mc:Choice>
              <mc:Fallback>
                <p:oleObj name="Equation" r:id="rId6" imgW="774360" imgH="4316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7C09644-26F4-44D7-AE08-29A799A3D5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65619" y="1159636"/>
                        <a:ext cx="140811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2D4CDF8-AEFA-4D42-9DD3-F1C913BF75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68946"/>
              </p:ext>
            </p:extLst>
          </p:nvPr>
        </p:nvGraphicFramePr>
        <p:xfrm>
          <a:off x="3487807" y="1176231"/>
          <a:ext cx="2778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D4CDF8-AEFA-4D42-9DD3-F1C913BF75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87807" y="1176231"/>
                        <a:ext cx="277812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BAA6BD1-293C-44FC-B791-026357E93C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696449"/>
              </p:ext>
            </p:extLst>
          </p:nvPr>
        </p:nvGraphicFramePr>
        <p:xfrm>
          <a:off x="1964016" y="2267503"/>
          <a:ext cx="1751012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965160" imgH="444240" progId="Equation.DSMT4">
                  <p:embed/>
                </p:oleObj>
              </mc:Choice>
              <mc:Fallback>
                <p:oleObj name="Equation" r:id="rId10" imgW="96516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BAA6BD1-293C-44FC-B791-026357E93C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64016" y="2267503"/>
                        <a:ext cx="1751012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991C6A6-621B-4EFE-AEB2-BCF474D38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378076"/>
              </p:ext>
            </p:extLst>
          </p:nvPr>
        </p:nvGraphicFramePr>
        <p:xfrm>
          <a:off x="3995186" y="2259566"/>
          <a:ext cx="138588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761760" imgH="431640" progId="Equation.DSMT4">
                  <p:embed/>
                </p:oleObj>
              </mc:Choice>
              <mc:Fallback>
                <p:oleObj name="Equation" r:id="rId12" imgW="761760" imgH="4316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991C6A6-621B-4EFE-AEB2-BCF474D386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995186" y="2259566"/>
                        <a:ext cx="1385887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26ED09B-3DEA-42D0-88EE-CC8E0B4BD1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531700"/>
              </p:ext>
            </p:extLst>
          </p:nvPr>
        </p:nvGraphicFramePr>
        <p:xfrm>
          <a:off x="3717373" y="2275441"/>
          <a:ext cx="2540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39680" imgH="393480" progId="Equation.DSMT4">
                  <p:embed/>
                </p:oleObj>
              </mc:Choice>
              <mc:Fallback>
                <p:oleObj name="Equation" r:id="rId14" imgW="13968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26ED09B-3DEA-42D0-88EE-CC8E0B4BD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717373" y="2275441"/>
                        <a:ext cx="25400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706550E-7E3C-4254-B56B-96BB9321C3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841823"/>
              </p:ext>
            </p:extLst>
          </p:nvPr>
        </p:nvGraphicFramePr>
        <p:xfrm>
          <a:off x="1236525" y="3522663"/>
          <a:ext cx="6729412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3466800" imgH="393480" progId="Equation.DSMT4">
                  <p:embed/>
                </p:oleObj>
              </mc:Choice>
              <mc:Fallback>
                <p:oleObj name="Equation" r:id="rId16" imgW="346680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706550E-7E3C-4254-B56B-96BB9321C3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36525" y="3522663"/>
                        <a:ext cx="6729412" cy="76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BFE3B1-BEE6-4EFC-BEDF-5DA53D4E1779}"/>
              </a:ext>
            </a:extLst>
          </p:cNvPr>
          <p:cNvSpPr txBox="1">
            <a:spLocks/>
          </p:cNvSpPr>
          <p:nvPr/>
        </p:nvSpPr>
        <p:spPr>
          <a:xfrm>
            <a:off x="101599" y="3069956"/>
            <a:ext cx="8674848" cy="86126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/>
              <a:t>Ex: Find the sum of the series: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C968523-9355-4593-87CD-2A9575CE38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495705"/>
              </p:ext>
            </p:extLst>
          </p:nvPr>
        </p:nvGraphicFramePr>
        <p:xfrm>
          <a:off x="462904" y="4506786"/>
          <a:ext cx="984250" cy="579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736560" imgH="431640" progId="Equation.DSMT4">
                  <p:embed/>
                </p:oleObj>
              </mc:Choice>
              <mc:Fallback>
                <p:oleObj name="Equation" r:id="rId18" imgW="736560" imgH="4316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C968523-9355-4593-87CD-2A9575CE38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62904" y="4506786"/>
                        <a:ext cx="984250" cy="579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78E7E0F-8E14-43BD-8F39-B2EDB421B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787841"/>
              </p:ext>
            </p:extLst>
          </p:nvPr>
        </p:nvGraphicFramePr>
        <p:xfrm>
          <a:off x="1459075" y="4495880"/>
          <a:ext cx="1032334" cy="58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761760" imgH="431640" progId="Equation.DSMT4">
                  <p:embed/>
                </p:oleObj>
              </mc:Choice>
              <mc:Fallback>
                <p:oleObj name="Equation" r:id="rId20" imgW="761760" imgH="4316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78E7E0F-8E14-43BD-8F39-B2EDB421BF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59075" y="4495880"/>
                        <a:ext cx="1032334" cy="58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FB59C38-61D2-454F-8E64-FBDF4451BD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555623"/>
              </p:ext>
            </p:extLst>
          </p:nvPr>
        </p:nvGraphicFramePr>
        <p:xfrm>
          <a:off x="2497607" y="4480283"/>
          <a:ext cx="1080756" cy="612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761760" imgH="431640" progId="Equation.DSMT4">
                  <p:embed/>
                </p:oleObj>
              </mc:Choice>
              <mc:Fallback>
                <p:oleObj name="Equation" r:id="rId22" imgW="761760" imgH="4316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FB59C38-61D2-454F-8E64-FBDF4451BD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497607" y="4480283"/>
                        <a:ext cx="1080756" cy="612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E9084B6-7018-416F-94B5-4E2882FA4F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117363"/>
              </p:ext>
            </p:extLst>
          </p:nvPr>
        </p:nvGraphicFramePr>
        <p:xfrm>
          <a:off x="3618119" y="4477674"/>
          <a:ext cx="1503846" cy="617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1054080" imgH="431640" progId="Equation.DSMT4">
                  <p:embed/>
                </p:oleObj>
              </mc:Choice>
              <mc:Fallback>
                <p:oleObj name="Equation" r:id="rId24" imgW="1054080" imgH="4316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EE9084B6-7018-416F-94B5-4E2882FA4F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618119" y="4477674"/>
                        <a:ext cx="1503846" cy="617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524D6F4-8A0A-4B5C-BED7-482B1240B8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377306"/>
              </p:ext>
            </p:extLst>
          </p:nvPr>
        </p:nvGraphicFramePr>
        <p:xfrm>
          <a:off x="5156547" y="4428849"/>
          <a:ext cx="22225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1460160" imgH="431640" progId="Equation.DSMT4">
                  <p:embed/>
                </p:oleObj>
              </mc:Choice>
              <mc:Fallback>
                <p:oleObj name="Equation" r:id="rId26" imgW="1460160" imgH="4316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9524D6F4-8A0A-4B5C-BED7-482B1240B8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156547" y="4428849"/>
                        <a:ext cx="2222500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BC4AE00C-1F25-40D6-B097-593818F41D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732878"/>
              </p:ext>
            </p:extLst>
          </p:nvPr>
        </p:nvGraphicFramePr>
        <p:xfrm>
          <a:off x="908049" y="5101671"/>
          <a:ext cx="6824594" cy="76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3848040" imgH="431640" progId="Equation.DSMT4">
                  <p:embed/>
                </p:oleObj>
              </mc:Choice>
              <mc:Fallback>
                <p:oleObj name="Equation" r:id="rId28" imgW="3848040" imgH="4316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BC4AE00C-1F25-40D6-B097-593818F41D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908049" y="5101671"/>
                        <a:ext cx="6824594" cy="769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458EBB4-A4A8-4F84-BF41-104301655C79}"/>
              </a:ext>
            </a:extLst>
          </p:cNvPr>
          <p:cNvCxnSpPr>
            <a:cxnSpLocks/>
          </p:cNvCxnSpPr>
          <p:nvPr/>
        </p:nvCxnSpPr>
        <p:spPr>
          <a:xfrm flipV="1">
            <a:off x="1638335" y="5223606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0DD08B0-2D10-4853-A2B6-761AA7C95CA5}"/>
              </a:ext>
            </a:extLst>
          </p:cNvPr>
          <p:cNvCxnSpPr>
            <a:cxnSpLocks/>
          </p:cNvCxnSpPr>
          <p:nvPr/>
        </p:nvCxnSpPr>
        <p:spPr>
          <a:xfrm flipV="1">
            <a:off x="2034209" y="5219355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4CC538-C14F-4AE9-B85E-23155DAC0394}"/>
              </a:ext>
            </a:extLst>
          </p:cNvPr>
          <p:cNvCxnSpPr>
            <a:cxnSpLocks/>
          </p:cNvCxnSpPr>
          <p:nvPr/>
        </p:nvCxnSpPr>
        <p:spPr>
          <a:xfrm flipV="1">
            <a:off x="2430083" y="5223606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852649F-8580-4428-9FE4-A49084314308}"/>
              </a:ext>
            </a:extLst>
          </p:cNvPr>
          <p:cNvCxnSpPr>
            <a:cxnSpLocks/>
          </p:cNvCxnSpPr>
          <p:nvPr/>
        </p:nvCxnSpPr>
        <p:spPr>
          <a:xfrm flipV="1">
            <a:off x="2825957" y="5219355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A3E12E4-DCB9-4489-9B37-2B6AB55CBDE8}"/>
              </a:ext>
            </a:extLst>
          </p:cNvPr>
          <p:cNvCxnSpPr>
            <a:cxnSpLocks/>
          </p:cNvCxnSpPr>
          <p:nvPr/>
        </p:nvCxnSpPr>
        <p:spPr>
          <a:xfrm flipV="1">
            <a:off x="3341099" y="5223606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6B4A527-9CA9-44FA-B1CF-56E0B3C9E18D}"/>
              </a:ext>
            </a:extLst>
          </p:cNvPr>
          <p:cNvCxnSpPr>
            <a:cxnSpLocks/>
          </p:cNvCxnSpPr>
          <p:nvPr/>
        </p:nvCxnSpPr>
        <p:spPr>
          <a:xfrm flipV="1">
            <a:off x="3736973" y="5219355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967C5AC-D60C-475C-A237-64874F78F399}"/>
              </a:ext>
            </a:extLst>
          </p:cNvPr>
          <p:cNvCxnSpPr>
            <a:cxnSpLocks/>
          </p:cNvCxnSpPr>
          <p:nvPr/>
        </p:nvCxnSpPr>
        <p:spPr>
          <a:xfrm flipV="1">
            <a:off x="4252115" y="5223606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24F0E95-EC8C-45C6-BF6F-85118429340B}"/>
              </a:ext>
            </a:extLst>
          </p:cNvPr>
          <p:cNvCxnSpPr>
            <a:cxnSpLocks/>
          </p:cNvCxnSpPr>
          <p:nvPr/>
        </p:nvCxnSpPr>
        <p:spPr>
          <a:xfrm flipV="1">
            <a:off x="5856544" y="5228673"/>
            <a:ext cx="271670" cy="516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C32183E5-B779-45C4-B1BD-4C0D5EBD47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11186"/>
              </p:ext>
            </p:extLst>
          </p:nvPr>
        </p:nvGraphicFramePr>
        <p:xfrm>
          <a:off x="2048361" y="5941668"/>
          <a:ext cx="16875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952200" imgH="431640" progId="Equation.DSMT4">
                  <p:embed/>
                </p:oleObj>
              </mc:Choice>
              <mc:Fallback>
                <p:oleObj name="Equation" r:id="rId30" imgW="952200" imgH="43164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C32183E5-B779-45C4-B1BD-4C0D5EBD47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048361" y="5941668"/>
                        <a:ext cx="1687512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01CC313B-3733-4F08-94A1-4346CC236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196694"/>
              </p:ext>
            </p:extLst>
          </p:nvPr>
        </p:nvGraphicFramePr>
        <p:xfrm>
          <a:off x="3838716" y="5942013"/>
          <a:ext cx="13049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736560" imgH="431640" progId="Equation.DSMT4">
                  <p:embed/>
                </p:oleObj>
              </mc:Choice>
              <mc:Fallback>
                <p:oleObj name="Equation" r:id="rId32" imgW="736560" imgH="43164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01CC313B-3733-4F08-94A1-4346CC2367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3838716" y="5942013"/>
                        <a:ext cx="1304925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341CD535-034C-46DE-B49B-4787CDBAB9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511751"/>
              </p:ext>
            </p:extLst>
          </p:nvPr>
        </p:nvGraphicFramePr>
        <p:xfrm>
          <a:off x="5143641" y="5964198"/>
          <a:ext cx="110172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622080" imgH="393480" progId="Equation.DSMT4">
                  <p:embed/>
                </p:oleObj>
              </mc:Choice>
              <mc:Fallback>
                <p:oleObj name="Equation" r:id="rId34" imgW="622080" imgH="39348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341CD535-034C-46DE-B49B-4787CDBAB9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5143641" y="5964198"/>
                        <a:ext cx="1101725" cy="700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47893676-5535-4B01-8676-B3711082D221}"/>
              </a:ext>
            </a:extLst>
          </p:cNvPr>
          <p:cNvSpPr/>
          <p:nvPr/>
        </p:nvSpPr>
        <p:spPr>
          <a:xfrm>
            <a:off x="2034209" y="1043938"/>
            <a:ext cx="3200400" cy="93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946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308E-C8E7-4E81-9478-7F520AAAB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6753"/>
          </a:xfrm>
        </p:spPr>
        <p:txBody>
          <a:bodyPr/>
          <a:lstStyle/>
          <a:p>
            <a:r>
              <a:rPr lang="en-CA" dirty="0"/>
              <a:t>Sum of squares: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E17AA-6E16-4389-93A3-9BD34F5EB3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2034" y="798443"/>
            <a:ext cx="5817705" cy="473765"/>
          </a:xfrm>
        </p:spPr>
        <p:txBody>
          <a:bodyPr/>
          <a:lstStyle/>
          <a:p>
            <a:r>
              <a:rPr lang="en-CA" dirty="0"/>
              <a:t>Note: Here are some basic formulas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F32D94B-2156-44FD-AB2D-9D9238C410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924830"/>
              </p:ext>
            </p:extLst>
          </p:nvPr>
        </p:nvGraphicFramePr>
        <p:xfrm>
          <a:off x="321780" y="1472163"/>
          <a:ext cx="26495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460160" imgH="177480" progId="Equation.DSMT4">
                  <p:embed/>
                </p:oleObj>
              </mc:Choice>
              <mc:Fallback>
                <p:oleObj name="Equation" r:id="rId4" imgW="146016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F32D94B-2156-44FD-AB2D-9D9238C410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1780" y="1472163"/>
                        <a:ext cx="2649538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B001DDD-BD2D-4FD8-9F94-FED9E2324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219390"/>
              </p:ext>
            </p:extLst>
          </p:nvPr>
        </p:nvGraphicFramePr>
        <p:xfrm>
          <a:off x="2971318" y="1240388"/>
          <a:ext cx="10144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558720" imgH="431640" progId="Equation.DSMT4">
                  <p:embed/>
                </p:oleObj>
              </mc:Choice>
              <mc:Fallback>
                <p:oleObj name="Equation" r:id="rId6" imgW="558720" imgH="4316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B001DDD-BD2D-4FD8-9F94-FED9E23245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71318" y="1240388"/>
                        <a:ext cx="1014413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500CBD-39EE-4ED3-B81C-D623CDB907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170701"/>
              </p:ext>
            </p:extLst>
          </p:nvPr>
        </p:nvGraphicFramePr>
        <p:xfrm>
          <a:off x="5056464" y="1401531"/>
          <a:ext cx="24415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346040" imgH="177480" progId="Equation.DSMT4">
                  <p:embed/>
                </p:oleObj>
              </mc:Choice>
              <mc:Fallback>
                <p:oleObj name="Equation" r:id="rId8" imgW="1346040" imgH="177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E500CBD-39EE-4ED3-B81C-D623CDB907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56464" y="1401531"/>
                        <a:ext cx="2441575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CF11896-4B35-4E37-AD03-ECBA3BA35E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862707"/>
              </p:ext>
            </p:extLst>
          </p:nvPr>
        </p:nvGraphicFramePr>
        <p:xfrm>
          <a:off x="5757587" y="1938800"/>
          <a:ext cx="90011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495000" imgH="164880" progId="Equation.DSMT4">
                  <p:embed/>
                </p:oleObj>
              </mc:Choice>
              <mc:Fallback>
                <p:oleObj name="Equation" r:id="rId10" imgW="495000" imgH="164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CF11896-4B35-4E37-AD03-ECBA3BA35E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757587" y="1938800"/>
                        <a:ext cx="900113" cy="30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Brace 7">
            <a:extLst>
              <a:ext uri="{FF2B5EF4-FFF2-40B4-BE49-F238E27FC236}">
                <a16:creationId xmlns:a16="http://schemas.microsoft.com/office/drawing/2014/main" id="{496F49E3-28AA-4C08-8F31-385E54C723B0}"/>
              </a:ext>
            </a:extLst>
          </p:cNvPr>
          <p:cNvSpPr/>
          <p:nvPr/>
        </p:nvSpPr>
        <p:spPr>
          <a:xfrm rot="5400000">
            <a:off x="5981839" y="677220"/>
            <a:ext cx="323848" cy="2201104"/>
          </a:xfrm>
          <a:prstGeom prst="rightBrace">
            <a:avLst>
              <a:gd name="adj1" fmla="val 90851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78D59CB-64BC-4EAD-B82A-C7057AE74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624716"/>
              </p:ext>
            </p:extLst>
          </p:nvPr>
        </p:nvGraphicFramePr>
        <p:xfrm>
          <a:off x="7491414" y="1423066"/>
          <a:ext cx="230188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78D59CB-64BC-4EAD-B82A-C7057AE74F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491414" y="1423066"/>
                        <a:ext cx="230188" cy="255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563D572-E632-4919-9390-E4AD968E72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42226"/>
              </p:ext>
            </p:extLst>
          </p:nvPr>
        </p:nvGraphicFramePr>
        <p:xfrm>
          <a:off x="385380" y="2310391"/>
          <a:ext cx="10826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596880" imgH="203040" progId="Equation.DSMT4">
                  <p:embed/>
                </p:oleObj>
              </mc:Choice>
              <mc:Fallback>
                <p:oleObj name="Equation" r:id="rId14" imgW="596880" imgH="2030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563D572-E632-4919-9390-E4AD968E72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5380" y="2310391"/>
                        <a:ext cx="1082675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72396FE-0693-41A3-A77C-7B902083C2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221484"/>
              </p:ext>
            </p:extLst>
          </p:nvPr>
        </p:nvGraphicFramePr>
        <p:xfrm>
          <a:off x="1455284" y="2277117"/>
          <a:ext cx="24193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333440" imgH="279360" progId="Equation.DSMT4">
                  <p:embed/>
                </p:oleObj>
              </mc:Choice>
              <mc:Fallback>
                <p:oleObj name="Equation" r:id="rId16" imgW="1333440" imgH="2793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72396FE-0693-41A3-A77C-7B902083C2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455284" y="2277117"/>
                        <a:ext cx="24193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5118BE6-CD11-4409-B507-884C436D82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699358"/>
              </p:ext>
            </p:extLst>
          </p:nvPr>
        </p:nvGraphicFramePr>
        <p:xfrm>
          <a:off x="1892302" y="2923632"/>
          <a:ext cx="16589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914400" imgH="279360" progId="Equation.DSMT4">
                  <p:embed/>
                </p:oleObj>
              </mc:Choice>
              <mc:Fallback>
                <p:oleObj name="Equation" r:id="rId18" imgW="914400" imgH="2793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5118BE6-CD11-4409-B507-884C436D82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92302" y="2923632"/>
                        <a:ext cx="1658937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8A17215-FEE4-4FF2-9A2B-2A3ED25DE7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926571"/>
              </p:ext>
            </p:extLst>
          </p:nvPr>
        </p:nvGraphicFramePr>
        <p:xfrm>
          <a:off x="3551239" y="2909731"/>
          <a:ext cx="39401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2171520" imgH="330120" progId="Equation.DSMT4">
                  <p:embed/>
                </p:oleObj>
              </mc:Choice>
              <mc:Fallback>
                <p:oleObj name="Equation" r:id="rId20" imgW="2171520" imgH="33012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18A17215-FEE4-4FF2-9A2B-2A3ED25DE7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551239" y="2909731"/>
                        <a:ext cx="394017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D399895-39DC-4493-B4EC-799D28D4F2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18544"/>
              </p:ext>
            </p:extLst>
          </p:nvPr>
        </p:nvGraphicFramePr>
        <p:xfrm>
          <a:off x="2798384" y="3581366"/>
          <a:ext cx="59848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330120" imgH="253800" progId="Equation.DSMT4">
                  <p:embed/>
                </p:oleObj>
              </mc:Choice>
              <mc:Fallback>
                <p:oleObj name="Equation" r:id="rId22" imgW="33012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7D399895-39DC-4493-B4EC-799D28D4F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798384" y="3581366"/>
                        <a:ext cx="598487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5B1C714-06FC-41AB-881C-7E5C7299B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237930"/>
              </p:ext>
            </p:extLst>
          </p:nvPr>
        </p:nvGraphicFramePr>
        <p:xfrm>
          <a:off x="3307523" y="3555528"/>
          <a:ext cx="2925762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1612800" imgH="279360" progId="Equation.DSMT4">
                  <p:embed/>
                </p:oleObj>
              </mc:Choice>
              <mc:Fallback>
                <p:oleObj name="Equation" r:id="rId24" imgW="1612800" imgH="2793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5B1C714-06FC-41AB-881C-7E5C7299BB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307523" y="3555528"/>
                        <a:ext cx="2925762" cy="506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4576141-B476-4399-B46F-8F60F8AB2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618643"/>
              </p:ext>
            </p:extLst>
          </p:nvPr>
        </p:nvGraphicFramePr>
        <p:xfrm>
          <a:off x="2793830" y="4195697"/>
          <a:ext cx="15890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876240" imgH="203040" progId="Equation.DSMT4">
                  <p:embed/>
                </p:oleObj>
              </mc:Choice>
              <mc:Fallback>
                <p:oleObj name="Equation" r:id="rId26" imgW="876240" imgH="2030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4576141-B476-4399-B46F-8F60F8AB23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793830" y="4195697"/>
                        <a:ext cx="1589087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BBE4E8F-5654-4087-8D5F-8A437190F6A8}"/>
              </a:ext>
            </a:extLst>
          </p:cNvPr>
          <p:cNvSpPr txBox="1">
            <a:spLocks/>
          </p:cNvSpPr>
          <p:nvPr/>
        </p:nvSpPr>
        <p:spPr>
          <a:xfrm>
            <a:off x="321780" y="4812240"/>
            <a:ext cx="7467600" cy="14007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Start off with this formula for the basic proof of sum of squares: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EB1E8DB-12E8-48AE-B928-8DAB8921AB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313072"/>
              </p:ext>
            </p:extLst>
          </p:nvPr>
        </p:nvGraphicFramePr>
        <p:xfrm>
          <a:off x="2470738" y="5679431"/>
          <a:ext cx="3904568" cy="662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1650960" imgH="279360" progId="Equation.DSMT4">
                  <p:embed/>
                </p:oleObj>
              </mc:Choice>
              <mc:Fallback>
                <p:oleObj name="Equation" r:id="rId28" imgW="1650960" imgH="27936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EB1E8DB-12E8-48AE-B928-8DAB8921AB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470738" y="5679431"/>
                        <a:ext cx="3904568" cy="662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2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09C58C1-3175-4FC0-8312-306AAB2E9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133603"/>
              </p:ext>
            </p:extLst>
          </p:nvPr>
        </p:nvGraphicFramePr>
        <p:xfrm>
          <a:off x="2372264" y="59388"/>
          <a:ext cx="3904568" cy="662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650960" imgH="279360" progId="Equation.DSMT4">
                  <p:embed/>
                </p:oleObj>
              </mc:Choice>
              <mc:Fallback>
                <p:oleObj name="Equation" r:id="rId4" imgW="165096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09C58C1-3175-4FC0-8312-306AAB2E95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72264" y="59388"/>
                        <a:ext cx="3904568" cy="662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54E6A36-8198-472E-ADD1-F85BFB5B91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852285"/>
              </p:ext>
            </p:extLst>
          </p:nvPr>
        </p:nvGraphicFramePr>
        <p:xfrm>
          <a:off x="302016" y="1365774"/>
          <a:ext cx="577215" cy="312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330120" imgH="177480" progId="Equation.DSMT4">
                  <p:embed/>
                </p:oleObj>
              </mc:Choice>
              <mc:Fallback>
                <p:oleObj name="Equation" r:id="rId6" imgW="330120" imgH="177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54E6A36-8198-472E-ADD1-F85BFB5B91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2016" y="1365774"/>
                        <a:ext cx="577215" cy="312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181ED55-D5F8-435F-A8A5-5DE15B4053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93164"/>
              </p:ext>
            </p:extLst>
          </p:nvPr>
        </p:nvGraphicFramePr>
        <p:xfrm>
          <a:off x="1558217" y="1334184"/>
          <a:ext cx="10001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571320" imgH="190440" progId="Equation.DSMT4">
                  <p:embed/>
                </p:oleObj>
              </mc:Choice>
              <mc:Fallback>
                <p:oleObj name="Equation" r:id="rId8" imgW="571320" imgH="1904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181ED55-D5F8-435F-A8A5-5DE15B4053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58217" y="1334184"/>
                        <a:ext cx="100012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BB1610-EBAE-4ECF-A47C-E0AAB01AA4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27087"/>
              </p:ext>
            </p:extLst>
          </p:nvPr>
        </p:nvGraphicFramePr>
        <p:xfrm>
          <a:off x="2657673" y="1277335"/>
          <a:ext cx="1666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952200" imgH="279360" progId="Equation.DSMT4">
                  <p:embed/>
                </p:oleObj>
              </mc:Choice>
              <mc:Fallback>
                <p:oleObj name="Equation" r:id="rId10" imgW="952200" imgH="279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BB1610-EBAE-4ECF-A47C-E0AAB01AA4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57673" y="1277335"/>
                        <a:ext cx="16668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CF54E72-3F82-4D66-96D5-96F4766634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72226"/>
              </p:ext>
            </p:extLst>
          </p:nvPr>
        </p:nvGraphicFramePr>
        <p:xfrm>
          <a:off x="268288" y="1855114"/>
          <a:ext cx="6445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368280" imgH="177480" progId="Equation.DSMT4">
                  <p:embed/>
                </p:oleObj>
              </mc:Choice>
              <mc:Fallback>
                <p:oleObj name="Equation" r:id="rId12" imgW="36828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CF54E72-3F82-4D66-96D5-96F4766634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8288" y="1855114"/>
                        <a:ext cx="644525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73C4ED3-573C-431C-B74F-55ECB941D5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081870"/>
              </p:ext>
            </p:extLst>
          </p:nvPr>
        </p:nvGraphicFramePr>
        <p:xfrm>
          <a:off x="1547813" y="1812251"/>
          <a:ext cx="10223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583920" imgH="203040" progId="Equation.DSMT4">
                  <p:embed/>
                </p:oleObj>
              </mc:Choice>
              <mc:Fallback>
                <p:oleObj name="Equation" r:id="rId14" imgW="583920" imgH="203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73C4ED3-573C-431C-B74F-55ECB941D5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47813" y="1812251"/>
                        <a:ext cx="102235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9D327DB-7690-482A-BB0B-43DF2D800D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209143"/>
              </p:ext>
            </p:extLst>
          </p:nvPr>
        </p:nvGraphicFramePr>
        <p:xfrm>
          <a:off x="2601913" y="1766214"/>
          <a:ext cx="17780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015920" imgH="279360" progId="Equation.DSMT4">
                  <p:embed/>
                </p:oleObj>
              </mc:Choice>
              <mc:Fallback>
                <p:oleObj name="Equation" r:id="rId16" imgW="1015920" imgH="279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9D327DB-7690-482A-BB0B-43DF2D800D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601913" y="1766214"/>
                        <a:ext cx="17780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20B98B0-37C3-415D-ADB2-FE1ADE67C3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019234"/>
              </p:ext>
            </p:extLst>
          </p:nvPr>
        </p:nvGraphicFramePr>
        <p:xfrm>
          <a:off x="279400" y="2344064"/>
          <a:ext cx="622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355320" imgH="177480" progId="Equation.DSMT4">
                  <p:embed/>
                </p:oleObj>
              </mc:Choice>
              <mc:Fallback>
                <p:oleObj name="Equation" r:id="rId18" imgW="35532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D20B98B0-37C3-415D-ADB2-FE1ADE67C3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79400" y="2344064"/>
                        <a:ext cx="622300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DBB21FA-A2C1-46C8-966E-18E224D1F8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01798"/>
              </p:ext>
            </p:extLst>
          </p:nvPr>
        </p:nvGraphicFramePr>
        <p:xfrm>
          <a:off x="1547813" y="2301201"/>
          <a:ext cx="10223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583920" imgH="203040" progId="Equation.DSMT4">
                  <p:embed/>
                </p:oleObj>
              </mc:Choice>
              <mc:Fallback>
                <p:oleObj name="Equation" r:id="rId20" imgW="58392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DBB21FA-A2C1-46C8-966E-18E224D1F8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47813" y="2301201"/>
                        <a:ext cx="102235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A2532AE-D855-42F5-91DC-457FACDB7C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847264"/>
              </p:ext>
            </p:extLst>
          </p:nvPr>
        </p:nvGraphicFramePr>
        <p:xfrm>
          <a:off x="2624138" y="2255164"/>
          <a:ext cx="17335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990360" imgH="279360" progId="Equation.DSMT4">
                  <p:embed/>
                </p:oleObj>
              </mc:Choice>
              <mc:Fallback>
                <p:oleObj name="Equation" r:id="rId22" imgW="990360" imgH="279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A2532AE-D855-42F5-91DC-457FACDB7C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624138" y="2255164"/>
                        <a:ext cx="17335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0B4913D-F203-437F-8E9B-B54D71EA77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597211"/>
              </p:ext>
            </p:extLst>
          </p:nvPr>
        </p:nvGraphicFramePr>
        <p:xfrm>
          <a:off x="268288" y="2833014"/>
          <a:ext cx="6445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368280" imgH="177480" progId="Equation.DSMT4">
                  <p:embed/>
                </p:oleObj>
              </mc:Choice>
              <mc:Fallback>
                <p:oleObj name="Equation" r:id="rId24" imgW="36828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0B4913D-F203-437F-8E9B-B54D71EA77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68288" y="2833014"/>
                        <a:ext cx="644525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FC97B0D3-980F-478B-9DC7-7DB37C692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984548"/>
              </p:ext>
            </p:extLst>
          </p:nvPr>
        </p:nvGraphicFramePr>
        <p:xfrm>
          <a:off x="1547813" y="2790151"/>
          <a:ext cx="10223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583920" imgH="203040" progId="Equation.DSMT4">
                  <p:embed/>
                </p:oleObj>
              </mc:Choice>
              <mc:Fallback>
                <p:oleObj name="Equation" r:id="rId26" imgW="583920" imgH="203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FC97B0D3-980F-478B-9DC7-7DB37C6927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47813" y="2790151"/>
                        <a:ext cx="102235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2E505CF-79B7-4510-B910-CF6EE48BF1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071780"/>
              </p:ext>
            </p:extLst>
          </p:nvPr>
        </p:nvGraphicFramePr>
        <p:xfrm>
          <a:off x="2601913" y="2744114"/>
          <a:ext cx="17780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1015920" imgH="279360" progId="Equation.DSMT4">
                  <p:embed/>
                </p:oleObj>
              </mc:Choice>
              <mc:Fallback>
                <p:oleObj name="Equation" r:id="rId28" imgW="101592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42E505CF-79B7-4510-B910-CF6EE48BF1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601913" y="2744114"/>
                        <a:ext cx="17780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D768A6A-2340-496D-A27B-047DE33E27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076707"/>
              </p:ext>
            </p:extLst>
          </p:nvPr>
        </p:nvGraphicFramePr>
        <p:xfrm>
          <a:off x="279400" y="3321964"/>
          <a:ext cx="622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355320" imgH="177480" progId="Equation.DSMT4">
                  <p:embed/>
                </p:oleObj>
              </mc:Choice>
              <mc:Fallback>
                <p:oleObj name="Equation" r:id="rId30" imgW="35532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CD768A6A-2340-496D-A27B-047DE33E27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79400" y="3321964"/>
                        <a:ext cx="622300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BD0E5AA-1AE9-4CA1-B4B9-891FC4FA10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271068"/>
              </p:ext>
            </p:extLst>
          </p:nvPr>
        </p:nvGraphicFramePr>
        <p:xfrm>
          <a:off x="1547813" y="3279101"/>
          <a:ext cx="10223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2" imgW="583920" imgH="203040" progId="Equation.DSMT4">
                  <p:embed/>
                </p:oleObj>
              </mc:Choice>
              <mc:Fallback>
                <p:oleObj name="Equation" r:id="rId32" imgW="583920" imgH="203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0BD0E5AA-1AE9-4CA1-B4B9-891FC4FA10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547813" y="3279101"/>
                        <a:ext cx="102235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DF15F62B-9C7A-4125-80C4-7A8763009C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218798"/>
              </p:ext>
            </p:extLst>
          </p:nvPr>
        </p:nvGraphicFramePr>
        <p:xfrm>
          <a:off x="2627093" y="3233064"/>
          <a:ext cx="17557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4" imgW="1002960" imgH="279360" progId="Equation.DSMT4">
                  <p:embed/>
                </p:oleObj>
              </mc:Choice>
              <mc:Fallback>
                <p:oleObj name="Equation" r:id="rId34" imgW="1002960" imgH="27936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DF15F62B-9C7A-4125-80C4-7A8763009C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627093" y="3233064"/>
                        <a:ext cx="17557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ED11A343-D185-47CE-B68D-A20C8B0E0D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71159"/>
              </p:ext>
            </p:extLst>
          </p:nvPr>
        </p:nvGraphicFramePr>
        <p:xfrm>
          <a:off x="479425" y="3977723"/>
          <a:ext cx="2222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6" imgW="126720" imgH="406080" progId="Equation.DSMT4">
                  <p:embed/>
                </p:oleObj>
              </mc:Choice>
              <mc:Fallback>
                <p:oleObj name="Equation" r:id="rId36" imgW="126720" imgH="4060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ED11A343-D185-47CE-B68D-A20C8B0E0D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479425" y="3977723"/>
                        <a:ext cx="22225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919796F8-9050-4469-A9BA-9FE64AE2A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67773"/>
              </p:ext>
            </p:extLst>
          </p:nvPr>
        </p:nvGraphicFramePr>
        <p:xfrm>
          <a:off x="1110467" y="3883571"/>
          <a:ext cx="1600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8" imgW="914400" imgH="507960" progId="Equation.DSMT4">
                  <p:embed/>
                </p:oleObj>
              </mc:Choice>
              <mc:Fallback>
                <p:oleObj name="Equation" r:id="rId38" imgW="914400" imgH="50796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919796F8-9050-4469-A9BA-9FE64AE2A7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110467" y="3883571"/>
                        <a:ext cx="16002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1F31D89-81C2-4434-BADC-7F830F7691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362792"/>
              </p:ext>
            </p:extLst>
          </p:nvPr>
        </p:nvGraphicFramePr>
        <p:xfrm>
          <a:off x="2708275" y="3879176"/>
          <a:ext cx="1778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40" imgW="1015920" imgH="507960" progId="Equation.DSMT4">
                  <p:embed/>
                </p:oleObj>
              </mc:Choice>
              <mc:Fallback>
                <p:oleObj name="Equation" r:id="rId40" imgW="1015920" imgH="50796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C1F31D89-81C2-4434-BADC-7F830F7691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708275" y="3879176"/>
                        <a:ext cx="17780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F781C2C-CCE2-45C9-8568-2A4F8C3E8DFF}"/>
              </a:ext>
            </a:extLst>
          </p:cNvPr>
          <p:cNvSpPr txBox="1"/>
          <p:nvPr/>
        </p:nvSpPr>
        <p:spPr>
          <a:xfrm>
            <a:off x="5150187" y="800483"/>
            <a:ext cx="34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Take the sum of all the rows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65C6F0-2338-4610-B8A4-5C23BF6A979F}"/>
              </a:ext>
            </a:extLst>
          </p:cNvPr>
          <p:cNvCxnSpPr/>
          <p:nvPr/>
        </p:nvCxnSpPr>
        <p:spPr>
          <a:xfrm>
            <a:off x="970671" y="4768176"/>
            <a:ext cx="15994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6F23E80-3E49-47B0-AF54-F52C3AF131D8}"/>
              </a:ext>
            </a:extLst>
          </p:cNvPr>
          <p:cNvCxnSpPr>
            <a:cxnSpLocks/>
          </p:cNvCxnSpPr>
          <p:nvPr/>
        </p:nvCxnSpPr>
        <p:spPr>
          <a:xfrm flipV="1">
            <a:off x="1625266" y="1365774"/>
            <a:ext cx="210568" cy="2860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571E659-6575-46B9-94A4-0DBCF62F3C94}"/>
              </a:ext>
            </a:extLst>
          </p:cNvPr>
          <p:cNvCxnSpPr>
            <a:cxnSpLocks/>
          </p:cNvCxnSpPr>
          <p:nvPr/>
        </p:nvCxnSpPr>
        <p:spPr>
          <a:xfrm flipV="1">
            <a:off x="2061898" y="1829116"/>
            <a:ext cx="252237" cy="3250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0AF8A9F-7681-483F-91FF-8D35EC19BFF9}"/>
              </a:ext>
            </a:extLst>
          </p:cNvPr>
          <p:cNvCxnSpPr>
            <a:cxnSpLocks/>
          </p:cNvCxnSpPr>
          <p:nvPr/>
        </p:nvCxnSpPr>
        <p:spPr>
          <a:xfrm flipV="1">
            <a:off x="1593516" y="1816699"/>
            <a:ext cx="210568" cy="2860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AF865A5-E90F-4E77-8D95-57E43AC54804}"/>
              </a:ext>
            </a:extLst>
          </p:cNvPr>
          <p:cNvCxnSpPr>
            <a:cxnSpLocks/>
          </p:cNvCxnSpPr>
          <p:nvPr/>
        </p:nvCxnSpPr>
        <p:spPr>
          <a:xfrm flipV="1">
            <a:off x="2030148" y="2280041"/>
            <a:ext cx="252237" cy="3250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35005C1-2893-4895-A871-FD612206EBDF}"/>
              </a:ext>
            </a:extLst>
          </p:cNvPr>
          <p:cNvCxnSpPr>
            <a:cxnSpLocks/>
          </p:cNvCxnSpPr>
          <p:nvPr/>
        </p:nvCxnSpPr>
        <p:spPr>
          <a:xfrm flipV="1">
            <a:off x="1606257" y="2330679"/>
            <a:ext cx="210568" cy="2860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DD03E88-1477-4668-BC00-174413936D60}"/>
              </a:ext>
            </a:extLst>
          </p:cNvPr>
          <p:cNvCxnSpPr>
            <a:cxnSpLocks/>
          </p:cNvCxnSpPr>
          <p:nvPr/>
        </p:nvCxnSpPr>
        <p:spPr>
          <a:xfrm flipV="1">
            <a:off x="2042889" y="2794021"/>
            <a:ext cx="252237" cy="3250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04511EB-CF7D-4B97-854B-F5610DC83845}"/>
              </a:ext>
            </a:extLst>
          </p:cNvPr>
          <p:cNvCxnSpPr>
            <a:cxnSpLocks/>
          </p:cNvCxnSpPr>
          <p:nvPr/>
        </p:nvCxnSpPr>
        <p:spPr>
          <a:xfrm flipV="1">
            <a:off x="1618998" y="2844659"/>
            <a:ext cx="210568" cy="2860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491F897-6896-4917-8F31-5DF96171FC83}"/>
              </a:ext>
            </a:extLst>
          </p:cNvPr>
          <p:cNvCxnSpPr>
            <a:cxnSpLocks/>
          </p:cNvCxnSpPr>
          <p:nvPr/>
        </p:nvCxnSpPr>
        <p:spPr>
          <a:xfrm flipV="1">
            <a:off x="2055630" y="3308001"/>
            <a:ext cx="252237" cy="3250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18A63D4-7142-4F14-B74E-3DE4DE16A8D8}"/>
              </a:ext>
            </a:extLst>
          </p:cNvPr>
          <p:cNvCxnSpPr>
            <a:cxnSpLocks/>
          </p:cNvCxnSpPr>
          <p:nvPr/>
        </p:nvCxnSpPr>
        <p:spPr>
          <a:xfrm flipV="1">
            <a:off x="1588159" y="3318426"/>
            <a:ext cx="210568" cy="2860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12FE69F-2857-4F01-B415-C68F53288DA2}"/>
              </a:ext>
            </a:extLst>
          </p:cNvPr>
          <p:cNvCxnSpPr>
            <a:cxnSpLocks/>
          </p:cNvCxnSpPr>
          <p:nvPr/>
        </p:nvCxnSpPr>
        <p:spPr>
          <a:xfrm flipV="1">
            <a:off x="2174714" y="4342139"/>
            <a:ext cx="252237" cy="3250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5542909C-D55B-4B2E-8CC2-E1FB7E06FB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511198"/>
              </p:ext>
            </p:extLst>
          </p:nvPr>
        </p:nvGraphicFramePr>
        <p:xfrm>
          <a:off x="975066" y="4869127"/>
          <a:ext cx="15335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42" imgW="876240" imgH="279360" progId="Equation.DSMT4">
                  <p:embed/>
                </p:oleObj>
              </mc:Choice>
              <mc:Fallback>
                <p:oleObj name="Equation" r:id="rId42" imgW="876240" imgH="27936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5542909C-D55B-4B2E-8CC2-E1FB7E06FB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975066" y="4869127"/>
                        <a:ext cx="153352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D18FF9F-91B4-45D8-BD34-4462BC8B443B}"/>
              </a:ext>
            </a:extLst>
          </p:cNvPr>
          <p:cNvCxnSpPr/>
          <p:nvPr/>
        </p:nvCxnSpPr>
        <p:spPr>
          <a:xfrm>
            <a:off x="2823477" y="4761142"/>
            <a:ext cx="15994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1DFAB324-3EAB-4396-A7C6-A88921CB62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632636"/>
              </p:ext>
            </p:extLst>
          </p:nvPr>
        </p:nvGraphicFramePr>
        <p:xfrm>
          <a:off x="2682536" y="4869127"/>
          <a:ext cx="18446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44" imgW="1054080" imgH="279360" progId="Equation.DSMT4">
                  <p:embed/>
                </p:oleObj>
              </mc:Choice>
              <mc:Fallback>
                <p:oleObj name="Equation" r:id="rId44" imgW="1054080" imgH="279360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1DFAB324-3EAB-4396-A7C6-A88921CB62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2682536" y="4869127"/>
                        <a:ext cx="18446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998B63D1-13CF-458D-8B2F-5A1F26BAD6E3}"/>
              </a:ext>
            </a:extLst>
          </p:cNvPr>
          <p:cNvSpPr/>
          <p:nvPr/>
        </p:nvSpPr>
        <p:spPr>
          <a:xfrm>
            <a:off x="2682537" y="1348252"/>
            <a:ext cx="612970" cy="3354739"/>
          </a:xfrm>
          <a:prstGeom prst="rect">
            <a:avLst/>
          </a:prstGeom>
          <a:solidFill>
            <a:srgbClr val="00B0F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52E664-78EC-46B7-BED8-56264607CB6A}"/>
              </a:ext>
            </a:extLst>
          </p:cNvPr>
          <p:cNvSpPr/>
          <p:nvPr/>
        </p:nvSpPr>
        <p:spPr>
          <a:xfrm>
            <a:off x="3494811" y="1371709"/>
            <a:ext cx="612970" cy="3354739"/>
          </a:xfrm>
          <a:prstGeom prst="rect">
            <a:avLst/>
          </a:prstGeom>
          <a:solidFill>
            <a:srgbClr val="00B0F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C64B8957-B942-44D5-A0E1-F4AFC79C67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881006"/>
              </p:ext>
            </p:extLst>
          </p:nvPr>
        </p:nvGraphicFramePr>
        <p:xfrm>
          <a:off x="4503493" y="4879056"/>
          <a:ext cx="18891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6" imgW="1079280" imgH="253800" progId="Equation.DSMT4">
                  <p:embed/>
                </p:oleObj>
              </mc:Choice>
              <mc:Fallback>
                <p:oleObj name="Equation" r:id="rId46" imgW="1079280" imgH="253800" progId="Equation.DSMT4">
                  <p:embed/>
                  <p:pic>
                    <p:nvPicPr>
                      <p:cNvPr id="44" name="Object 43">
                        <a:extLst>
                          <a:ext uri="{FF2B5EF4-FFF2-40B4-BE49-F238E27FC236}">
                            <a16:creationId xmlns:a16="http://schemas.microsoft.com/office/drawing/2014/main" id="{C64B8957-B942-44D5-A0E1-F4AFC79C67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4503493" y="4879056"/>
                        <a:ext cx="1889125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811EDF17-7916-4B9F-A0BC-5F525095E9D2}"/>
              </a:ext>
            </a:extLst>
          </p:cNvPr>
          <p:cNvSpPr/>
          <p:nvPr/>
        </p:nvSpPr>
        <p:spPr>
          <a:xfrm>
            <a:off x="4202322" y="1362961"/>
            <a:ext cx="237476" cy="3354739"/>
          </a:xfrm>
          <a:prstGeom prst="rect">
            <a:avLst/>
          </a:prstGeom>
          <a:solidFill>
            <a:srgbClr val="00B0F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921B7941-A83B-4427-8111-1F74E9C4FD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762218"/>
              </p:ext>
            </p:extLst>
          </p:nvPr>
        </p:nvGraphicFramePr>
        <p:xfrm>
          <a:off x="6348168" y="4857305"/>
          <a:ext cx="14446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8" imgW="825480" imgH="253800" progId="Equation.DSMT4">
                  <p:embed/>
                </p:oleObj>
              </mc:Choice>
              <mc:Fallback>
                <p:oleObj name="Equation" r:id="rId48" imgW="825480" imgH="25380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921B7941-A83B-4427-8111-1F74E9C4FD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6348168" y="4857305"/>
                        <a:ext cx="1444625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24F7E88B-CD9D-4FEC-AECE-167A76E37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13336"/>
              </p:ext>
            </p:extLst>
          </p:nvPr>
        </p:nvGraphicFramePr>
        <p:xfrm>
          <a:off x="553134" y="5448749"/>
          <a:ext cx="23558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50" imgW="1346040" imgH="203040" progId="Equation.DSMT4">
                  <p:embed/>
                </p:oleObj>
              </mc:Choice>
              <mc:Fallback>
                <p:oleObj name="Equation" r:id="rId50" imgW="1346040" imgH="20304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24F7E88B-CD9D-4FEC-AECE-167A76E373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553134" y="5448749"/>
                        <a:ext cx="235585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CB529674-EFD0-4AE8-B067-65FFDE4381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474725"/>
              </p:ext>
            </p:extLst>
          </p:nvPr>
        </p:nvGraphicFramePr>
        <p:xfrm>
          <a:off x="3127155" y="5402441"/>
          <a:ext cx="7556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52" imgW="431640" imgH="279360" progId="Equation.DSMT4">
                  <p:embed/>
                </p:oleObj>
              </mc:Choice>
              <mc:Fallback>
                <p:oleObj name="Equation" r:id="rId52" imgW="431640" imgH="27936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CB529674-EFD0-4AE8-B067-65FFDE438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3127155" y="5402441"/>
                        <a:ext cx="7556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DAB1444F-FFEA-4A8E-961C-4339C17D3F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502520"/>
              </p:ext>
            </p:extLst>
          </p:nvPr>
        </p:nvGraphicFramePr>
        <p:xfrm>
          <a:off x="3904164" y="5260329"/>
          <a:ext cx="15335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4" imgW="876240" imgH="482400" progId="Equation.DSMT4">
                  <p:embed/>
                </p:oleObj>
              </mc:Choice>
              <mc:Fallback>
                <p:oleObj name="Equation" r:id="rId54" imgW="876240" imgH="48240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DAB1444F-FFEA-4A8E-961C-4339C17D3F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3904164" y="5260329"/>
                        <a:ext cx="1533525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4224D1F3-256F-4DDD-B575-EB45F9429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081123"/>
              </p:ext>
            </p:extLst>
          </p:nvPr>
        </p:nvGraphicFramePr>
        <p:xfrm>
          <a:off x="5437689" y="5513566"/>
          <a:ext cx="3778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6" imgW="215640" imgH="152280" progId="Equation.DSMT4">
                  <p:embed/>
                </p:oleObj>
              </mc:Choice>
              <mc:Fallback>
                <p:oleObj name="Equation" r:id="rId56" imgW="215640" imgH="15228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4224D1F3-256F-4DDD-B575-EB45F9429E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5437689" y="5513566"/>
                        <a:ext cx="377825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460770E9-50F6-4207-8E3E-EF7DC9EED0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954507"/>
              </p:ext>
            </p:extLst>
          </p:nvPr>
        </p:nvGraphicFramePr>
        <p:xfrm>
          <a:off x="1211080" y="6142683"/>
          <a:ext cx="1689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58" imgW="965160" imgH="203040" progId="Equation.DSMT4">
                  <p:embed/>
                </p:oleObj>
              </mc:Choice>
              <mc:Fallback>
                <p:oleObj name="Equation" r:id="rId58" imgW="965160" imgH="20304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460770E9-50F6-4207-8E3E-EF7DC9EED0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1211080" y="6142683"/>
                        <a:ext cx="16891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4504A4BF-4EF2-47B6-A29F-C0BB191804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936094"/>
              </p:ext>
            </p:extLst>
          </p:nvPr>
        </p:nvGraphicFramePr>
        <p:xfrm>
          <a:off x="2949235" y="6107601"/>
          <a:ext cx="7556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60" imgW="431640" imgH="279360" progId="Equation.DSMT4">
                  <p:embed/>
                </p:oleObj>
              </mc:Choice>
              <mc:Fallback>
                <p:oleObj name="Equation" r:id="rId60" imgW="431640" imgH="27936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4504A4BF-4EF2-47B6-A29F-C0BB191804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1"/>
                      <a:stretch>
                        <a:fillRect/>
                      </a:stretch>
                    </p:blipFill>
                    <p:spPr>
                      <a:xfrm>
                        <a:off x="2949235" y="6107601"/>
                        <a:ext cx="7556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72A41812-DD60-470F-8CC9-A8552170A0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888342"/>
              </p:ext>
            </p:extLst>
          </p:nvPr>
        </p:nvGraphicFramePr>
        <p:xfrm>
          <a:off x="3704139" y="5989443"/>
          <a:ext cx="17335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62" imgW="990360" imgH="393480" progId="Equation.DSMT4">
                  <p:embed/>
                </p:oleObj>
              </mc:Choice>
              <mc:Fallback>
                <p:oleObj name="Equation" r:id="rId62" imgW="99036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72A41812-DD60-470F-8CC9-A8552170A0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3704139" y="5989443"/>
                        <a:ext cx="1733550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3D48A4AC-20B1-4C65-85EF-CCD41D6C34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992126"/>
              </p:ext>
            </p:extLst>
          </p:nvPr>
        </p:nvGraphicFramePr>
        <p:xfrm>
          <a:off x="4724046" y="1265557"/>
          <a:ext cx="1751700" cy="368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64" imgW="965160" imgH="203040" progId="Equation.DSMT4">
                  <p:embed/>
                </p:oleObj>
              </mc:Choice>
              <mc:Fallback>
                <p:oleObj name="Equation" r:id="rId64" imgW="965160" imgH="20304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3D48A4AC-20B1-4C65-85EF-CCD41D6C34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4724046" y="1265557"/>
                        <a:ext cx="1751700" cy="368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5F6529F6-1FE2-4A4D-8CF6-715C16B57B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910530"/>
              </p:ext>
            </p:extLst>
          </p:nvPr>
        </p:nvGraphicFramePr>
        <p:xfrm>
          <a:off x="6413146" y="1107893"/>
          <a:ext cx="2558407" cy="714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65" imgW="1409400" imgH="393480" progId="Equation.DSMT4">
                  <p:embed/>
                </p:oleObj>
              </mc:Choice>
              <mc:Fallback>
                <p:oleObj name="Equation" r:id="rId65" imgW="1409400" imgH="39348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5F6529F6-1FE2-4A4D-8CF6-715C16B57B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6413146" y="1107893"/>
                        <a:ext cx="2558407" cy="714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DF17B2BB-0523-4C70-8F23-7F5B73523B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669487"/>
              </p:ext>
            </p:extLst>
          </p:nvPr>
        </p:nvGraphicFramePr>
        <p:xfrm>
          <a:off x="4612921" y="1785324"/>
          <a:ext cx="2927186" cy="714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67" imgW="1612800" imgH="393480" progId="Equation.DSMT4">
                  <p:embed/>
                </p:oleObj>
              </mc:Choice>
              <mc:Fallback>
                <p:oleObj name="Equation" r:id="rId67" imgW="1612800" imgH="39348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DF17B2BB-0523-4C70-8F23-7F5B73523B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4612921" y="1785324"/>
                        <a:ext cx="2927186" cy="714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54216B1E-691D-43FE-8160-7B2A908F6B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984173"/>
              </p:ext>
            </p:extLst>
          </p:nvPr>
        </p:nvGraphicFramePr>
        <p:xfrm>
          <a:off x="4724045" y="2511084"/>
          <a:ext cx="2811943" cy="714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69" imgW="1549080" imgH="393480" progId="Equation.DSMT4">
                  <p:embed/>
                </p:oleObj>
              </mc:Choice>
              <mc:Fallback>
                <p:oleObj name="Equation" r:id="rId69" imgW="1549080" imgH="39348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54216B1E-691D-43FE-8160-7B2A908F6B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0"/>
                      <a:stretch>
                        <a:fillRect/>
                      </a:stretch>
                    </p:blipFill>
                    <p:spPr>
                      <a:xfrm>
                        <a:off x="4724045" y="2511084"/>
                        <a:ext cx="2811943" cy="714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08A8345C-9CCB-40DC-A1E7-58E29ED6CC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26547"/>
              </p:ext>
            </p:extLst>
          </p:nvPr>
        </p:nvGraphicFramePr>
        <p:xfrm>
          <a:off x="4756141" y="3080194"/>
          <a:ext cx="27781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71" imgW="1587240" imgH="393480" progId="Equation.DSMT4">
                  <p:embed/>
                </p:oleObj>
              </mc:Choice>
              <mc:Fallback>
                <p:oleObj name="Equation" r:id="rId71" imgW="1587240" imgH="39348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08A8345C-9CCB-40DC-A1E7-58E29ED6CC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2"/>
                      <a:stretch>
                        <a:fillRect/>
                      </a:stretch>
                    </p:blipFill>
                    <p:spPr>
                      <a:xfrm>
                        <a:off x="4756141" y="3080194"/>
                        <a:ext cx="2778125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4500F100-B86E-40C8-B5BF-201F7422CF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58375"/>
              </p:ext>
            </p:extLst>
          </p:nvPr>
        </p:nvGraphicFramePr>
        <p:xfrm>
          <a:off x="4756141" y="3815883"/>
          <a:ext cx="24003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73" imgW="1371600" imgH="393480" progId="Equation.DSMT4">
                  <p:embed/>
                </p:oleObj>
              </mc:Choice>
              <mc:Fallback>
                <p:oleObj name="Equation" r:id="rId73" imgW="1371600" imgH="393480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4500F100-B86E-40C8-B5BF-201F7422CF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4"/>
                      <a:stretch>
                        <a:fillRect/>
                      </a:stretch>
                    </p:blipFill>
                    <p:spPr>
                      <a:xfrm>
                        <a:off x="4756141" y="3815883"/>
                        <a:ext cx="2400300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>
            <a:extLst>
              <a:ext uri="{FF2B5EF4-FFF2-40B4-BE49-F238E27FC236}">
                <a16:creationId xmlns:a16="http://schemas.microsoft.com/office/drawing/2014/main" id="{7B506A1F-03CA-4B8F-AFFA-89089F0535AE}"/>
              </a:ext>
            </a:extLst>
          </p:cNvPr>
          <p:cNvSpPr/>
          <p:nvPr/>
        </p:nvSpPr>
        <p:spPr>
          <a:xfrm>
            <a:off x="4656408" y="3814110"/>
            <a:ext cx="2651758" cy="6889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644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5" grpId="0" animBg="1"/>
      <p:bldP spid="45" grpId="1" animBg="1"/>
      <p:bldP spid="45" grpId="2" animBg="1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D57E-E5A1-4082-B06F-FB1075299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41288"/>
          </a:xfrm>
        </p:spPr>
        <p:txBody>
          <a:bodyPr>
            <a:normAutofit fontScale="90000"/>
          </a:bodyPr>
          <a:lstStyle/>
          <a:p>
            <a:r>
              <a:rPr lang="en-CA" dirty="0"/>
              <a:t>Challenge: Find the sum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DC7EDD6-6EE0-46B3-B3B1-574FEC953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80888"/>
              </p:ext>
            </p:extLst>
          </p:nvPr>
        </p:nvGraphicFramePr>
        <p:xfrm>
          <a:off x="158063" y="938090"/>
          <a:ext cx="8810091" cy="424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3670200" imgH="177480" progId="Equation.DSMT4">
                  <p:embed/>
                </p:oleObj>
              </mc:Choice>
              <mc:Fallback>
                <p:oleObj name="Equation" r:id="rId4" imgW="367020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DC7EDD6-6EE0-46B3-B3B1-574FEC9530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063" y="938090"/>
                        <a:ext cx="8810091" cy="424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5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What are recursive Sequences: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91264" cy="3384376"/>
          </a:xfrm>
        </p:spPr>
        <p:txBody>
          <a:bodyPr>
            <a:normAutofit/>
          </a:bodyPr>
          <a:lstStyle/>
          <a:p>
            <a:r>
              <a:rPr lang="en-CA" sz="2200" dirty="0"/>
              <a:t>A </a:t>
            </a:r>
            <a:r>
              <a:rPr lang="en-CA" sz="2200" b="1" dirty="0"/>
              <a:t>recursive sequence</a:t>
            </a:r>
            <a:r>
              <a:rPr lang="en-CA" sz="2200" dirty="0"/>
              <a:t> is a sequence where each term (</a:t>
            </a:r>
            <a:r>
              <a:rPr lang="en-CA" sz="2200" i="1" dirty="0" err="1"/>
              <a:t>t</a:t>
            </a:r>
            <a:r>
              <a:rPr lang="en-CA" sz="2200" i="1" baseline="-25000" dirty="0" err="1"/>
              <a:t>n</a:t>
            </a:r>
            <a:r>
              <a:rPr lang="en-CA" sz="2200" dirty="0"/>
              <a:t>)</a:t>
            </a:r>
            <a:r>
              <a:rPr lang="en-CA" sz="2200" baseline="-25000" dirty="0"/>
              <a:t> </a:t>
            </a:r>
            <a:r>
              <a:rPr lang="en-CA" sz="2200" dirty="0"/>
              <a:t>is defined from earlier terms (</a:t>
            </a:r>
            <a:r>
              <a:rPr lang="en-CA" sz="2200" i="1" dirty="0"/>
              <a:t>t</a:t>
            </a:r>
            <a:r>
              <a:rPr lang="en-CA" sz="2200" i="1" baseline="-25000" dirty="0"/>
              <a:t>n-1 </a:t>
            </a:r>
            <a:r>
              <a:rPr lang="en-CA" sz="2200" dirty="0"/>
              <a:t>or </a:t>
            </a:r>
            <a:r>
              <a:rPr lang="en-CA" sz="2200" i="1" dirty="0"/>
              <a:t>t</a:t>
            </a:r>
            <a:r>
              <a:rPr lang="en-CA" sz="2200" i="1" baseline="-25000" dirty="0"/>
              <a:t>n-2</a:t>
            </a:r>
            <a:r>
              <a:rPr lang="en-CA" sz="2200" dirty="0"/>
              <a:t>)</a:t>
            </a:r>
            <a:r>
              <a:rPr lang="en-CA" sz="2200" i="1" baseline="-25000" dirty="0"/>
              <a:t> </a:t>
            </a:r>
            <a:r>
              <a:rPr lang="en-CA" sz="2200" dirty="0"/>
              <a:t>in the sequence.</a:t>
            </a:r>
            <a:br>
              <a:rPr lang="en-CA" sz="2200" dirty="0"/>
            </a:br>
            <a:endParaRPr lang="en-CA" sz="1200" dirty="0"/>
          </a:p>
          <a:p>
            <a:r>
              <a:rPr lang="en-CA" sz="2200" dirty="0"/>
              <a:t>Examples:</a:t>
            </a:r>
          </a:p>
          <a:p>
            <a:pPr lvl="1"/>
            <a:r>
              <a:rPr lang="en-CA" sz="1900" dirty="0"/>
              <a:t>2, 4, 6, 10, 16, 26, 42,….</a:t>
            </a:r>
          </a:p>
          <a:p>
            <a:pPr lvl="1"/>
            <a:r>
              <a:rPr lang="en-CA" sz="1900" dirty="0"/>
              <a:t>2, 4, 7, 27, 188, …..</a:t>
            </a:r>
          </a:p>
          <a:p>
            <a:pPr lvl="1"/>
            <a:r>
              <a:rPr lang="en-CA" sz="1900" dirty="0"/>
              <a:t>1, 2, -3, -5, -16, ….. </a:t>
            </a:r>
          </a:p>
          <a:p>
            <a:pPr lvl="1"/>
            <a:r>
              <a:rPr lang="en-CA" sz="1900" dirty="0"/>
              <a:t> The Fibonacci Sequence: </a:t>
            </a:r>
            <a:r>
              <a:rPr lang="en-CA" sz="1600" dirty="0"/>
              <a:t>0, 1, 1, 2, 3, 5, 8, 13, 21, 34, 55, ……</a:t>
            </a:r>
          </a:p>
          <a:p>
            <a:pPr marL="0" indent="0">
              <a:buNone/>
            </a:pPr>
            <a:endParaRPr lang="en-CA" sz="200" dirty="0"/>
          </a:p>
          <a:p>
            <a:pPr marL="0" indent="0">
              <a:buNone/>
            </a:pPr>
            <a:r>
              <a:rPr lang="en-CA" sz="2200" dirty="0"/>
              <a:t>Ex: Given that </a:t>
            </a:r>
            <a:r>
              <a:rPr lang="en-CA" sz="2200" i="1" dirty="0"/>
              <a:t>t</a:t>
            </a:r>
            <a:r>
              <a:rPr lang="en-CA" sz="2200" i="1" baseline="-25000" dirty="0"/>
              <a:t>1 </a:t>
            </a:r>
            <a:r>
              <a:rPr lang="en-CA" sz="2200" i="1" dirty="0"/>
              <a:t>= 0, t</a:t>
            </a:r>
            <a:r>
              <a:rPr lang="en-CA" sz="2200" i="1" baseline="-25000" dirty="0"/>
              <a:t>2 </a:t>
            </a:r>
            <a:r>
              <a:rPr lang="en-CA" sz="2200" i="1" dirty="0"/>
              <a:t>= 3</a:t>
            </a:r>
            <a:r>
              <a:rPr lang="en-CA" sz="2200" dirty="0"/>
              <a:t> and   </a:t>
            </a:r>
            <a:r>
              <a:rPr lang="en-CA" sz="2200" i="1" dirty="0" err="1"/>
              <a:t>t</a:t>
            </a:r>
            <a:r>
              <a:rPr lang="en-CA" sz="2200" i="1" baseline="-25000" dirty="0" err="1"/>
              <a:t>n</a:t>
            </a:r>
            <a:r>
              <a:rPr lang="en-CA" sz="2200" i="1" dirty="0"/>
              <a:t>= t</a:t>
            </a:r>
            <a:r>
              <a:rPr lang="en-CA" sz="2200" i="1" baseline="-25000" dirty="0"/>
              <a:t>n-1</a:t>
            </a:r>
            <a:r>
              <a:rPr lang="en-CA" sz="2200" i="1" dirty="0"/>
              <a:t>+2 </a:t>
            </a:r>
            <a:r>
              <a:rPr lang="en-CA" sz="2200" dirty="0"/>
              <a:t>(</a:t>
            </a:r>
            <a:r>
              <a:rPr lang="en-CA" sz="2200" i="1" dirty="0"/>
              <a:t>t</a:t>
            </a:r>
            <a:r>
              <a:rPr lang="en-CA" sz="2200" i="1" baseline="-25000" dirty="0"/>
              <a:t>n-2</a:t>
            </a:r>
            <a:r>
              <a:rPr lang="en-CA" sz="2200" dirty="0"/>
              <a:t>), find t</a:t>
            </a:r>
            <a:r>
              <a:rPr lang="en-CA" sz="2200" baseline="-25000" dirty="0"/>
              <a:t>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6718" y="2276872"/>
            <a:ext cx="345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Sum of the previous two terms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79912" y="2636912"/>
            <a:ext cx="4964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Product of the previous two terms minus 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9912" y="2996952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rgbClr val="FF0000"/>
                </a:solidFill>
              </a:rPr>
              <a:t>t</a:t>
            </a:r>
            <a:r>
              <a:rPr lang="en-CA" baseline="-25000" dirty="0" err="1">
                <a:solidFill>
                  <a:srgbClr val="FF0000"/>
                </a:solidFill>
              </a:rPr>
              <a:t>n</a:t>
            </a:r>
            <a:r>
              <a:rPr lang="en-CA" dirty="0">
                <a:solidFill>
                  <a:srgbClr val="FF0000"/>
                </a:solidFill>
              </a:rPr>
              <a:t> = (t</a:t>
            </a:r>
            <a:r>
              <a:rPr lang="en-CA" baseline="-25000" dirty="0">
                <a:solidFill>
                  <a:srgbClr val="FF0000"/>
                </a:solidFill>
              </a:rPr>
              <a:t>n-2</a:t>
            </a:r>
            <a:r>
              <a:rPr lang="en-CA" dirty="0">
                <a:solidFill>
                  <a:srgbClr val="FF0000"/>
                </a:solidFill>
              </a:rPr>
              <a:t>)</a:t>
            </a:r>
            <a:r>
              <a:rPr lang="en-CA" baseline="30000" dirty="0">
                <a:solidFill>
                  <a:srgbClr val="FF0000"/>
                </a:solidFill>
              </a:rPr>
              <a:t>2</a:t>
            </a:r>
            <a:r>
              <a:rPr lang="en-CA" dirty="0">
                <a:solidFill>
                  <a:srgbClr val="FF0000"/>
                </a:solidFill>
              </a:rPr>
              <a:t> – (t</a:t>
            </a:r>
            <a:r>
              <a:rPr lang="en-CA" baseline="-25000" dirty="0">
                <a:solidFill>
                  <a:srgbClr val="FF0000"/>
                </a:solidFill>
              </a:rPr>
              <a:t>n-1</a:t>
            </a:r>
            <a:r>
              <a:rPr lang="en-CA" dirty="0">
                <a:solidFill>
                  <a:srgbClr val="FF0000"/>
                </a:solidFill>
              </a:rPr>
              <a:t>)</a:t>
            </a:r>
            <a:r>
              <a:rPr lang="en-CA" baseline="30000" dirty="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08720"/>
              </p:ext>
            </p:extLst>
          </p:nvPr>
        </p:nvGraphicFramePr>
        <p:xfrm>
          <a:off x="323528" y="4365104"/>
          <a:ext cx="745232" cy="479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355320" imgH="228600" progId="Equation.DSMT4">
                  <p:embed/>
                </p:oleObj>
              </mc:Choice>
              <mc:Fallback>
                <p:oleObj name="Equation" r:id="rId4" imgW="35532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365104"/>
                        <a:ext cx="745232" cy="479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270268"/>
              </p:ext>
            </p:extLst>
          </p:nvPr>
        </p:nvGraphicFramePr>
        <p:xfrm>
          <a:off x="323528" y="4894263"/>
          <a:ext cx="7715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368280" imgH="228600" progId="Equation.DSMT4">
                  <p:embed/>
                </p:oleObj>
              </mc:Choice>
              <mc:Fallback>
                <p:oleObj name="Equation" r:id="rId6" imgW="368280" imgH="228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894263"/>
                        <a:ext cx="7715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498681"/>
              </p:ext>
            </p:extLst>
          </p:nvPr>
        </p:nvGraphicFramePr>
        <p:xfrm>
          <a:off x="323528" y="5373216"/>
          <a:ext cx="1730376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825480" imgH="253800" progId="Equation.DSMT4">
                  <p:embed/>
                </p:oleObj>
              </mc:Choice>
              <mc:Fallback>
                <p:oleObj name="Equation" r:id="rId8" imgW="82548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373216"/>
                        <a:ext cx="1730376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992721"/>
              </p:ext>
            </p:extLst>
          </p:nvPr>
        </p:nvGraphicFramePr>
        <p:xfrm>
          <a:off x="595412" y="5847928"/>
          <a:ext cx="1384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660240" imgH="253800" progId="Equation.DSMT4">
                  <p:embed/>
                </p:oleObj>
              </mc:Choice>
              <mc:Fallback>
                <p:oleObj name="Equation" r:id="rId10" imgW="660240" imgH="2538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12" y="5847928"/>
                        <a:ext cx="13843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690932"/>
              </p:ext>
            </p:extLst>
          </p:nvPr>
        </p:nvGraphicFramePr>
        <p:xfrm>
          <a:off x="611560" y="6296297"/>
          <a:ext cx="4794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228600" imgH="177480" progId="Equation.DSMT4">
                  <p:embed/>
                </p:oleObj>
              </mc:Choice>
              <mc:Fallback>
                <p:oleObj name="Equation" r:id="rId12" imgW="228600" imgH="1774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6296297"/>
                        <a:ext cx="4794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554513"/>
              </p:ext>
            </p:extLst>
          </p:nvPr>
        </p:nvGraphicFramePr>
        <p:xfrm>
          <a:off x="2648397" y="4293096"/>
          <a:ext cx="177958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850680" imgH="253800" progId="Equation.DSMT4">
                  <p:embed/>
                </p:oleObj>
              </mc:Choice>
              <mc:Fallback>
                <p:oleObj name="Equation" r:id="rId14" imgW="850680" imgH="2538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8397" y="4293096"/>
                        <a:ext cx="1779587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75057"/>
              </p:ext>
            </p:extLst>
          </p:nvPr>
        </p:nvGraphicFramePr>
        <p:xfrm>
          <a:off x="2928243" y="4769395"/>
          <a:ext cx="13557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647640" imgH="253800" progId="Equation.DSMT4">
                  <p:embed/>
                </p:oleObj>
              </mc:Choice>
              <mc:Fallback>
                <p:oleObj name="Equation" r:id="rId16" imgW="647640" imgH="2538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243" y="4769395"/>
                        <a:ext cx="1355725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895144"/>
              </p:ext>
            </p:extLst>
          </p:nvPr>
        </p:nvGraphicFramePr>
        <p:xfrm>
          <a:off x="2915816" y="5229200"/>
          <a:ext cx="5064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241200" imgH="177480" progId="Equation.DSMT4">
                  <p:embed/>
                </p:oleObj>
              </mc:Choice>
              <mc:Fallback>
                <p:oleObj name="Equation" r:id="rId18" imgW="241200" imgH="1774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229200"/>
                        <a:ext cx="50641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602354"/>
              </p:ext>
            </p:extLst>
          </p:nvPr>
        </p:nvGraphicFramePr>
        <p:xfrm>
          <a:off x="2640013" y="5516563"/>
          <a:ext cx="175418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838080" imgH="253800" progId="Equation.DSMT4">
                  <p:embed/>
                </p:oleObj>
              </mc:Choice>
              <mc:Fallback>
                <p:oleObj name="Equation" r:id="rId20" imgW="838080" imgH="2538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5516563"/>
                        <a:ext cx="1754187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953132"/>
              </p:ext>
            </p:extLst>
          </p:nvPr>
        </p:nvGraphicFramePr>
        <p:xfrm>
          <a:off x="2907630" y="5993531"/>
          <a:ext cx="13557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647640" imgH="253800" progId="Equation.DSMT4">
                  <p:embed/>
                </p:oleObj>
              </mc:Choice>
              <mc:Fallback>
                <p:oleObj name="Equation" r:id="rId22" imgW="647640" imgH="2538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7630" y="5993531"/>
                        <a:ext cx="1355725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562361"/>
              </p:ext>
            </p:extLst>
          </p:nvPr>
        </p:nvGraphicFramePr>
        <p:xfrm>
          <a:off x="2915816" y="6453188"/>
          <a:ext cx="6397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304560" imgH="177480" progId="Equation.DSMT4">
                  <p:embed/>
                </p:oleObj>
              </mc:Choice>
              <mc:Fallback>
                <p:oleObj name="Equation" r:id="rId24" imgW="304560" imgH="1774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6453188"/>
                        <a:ext cx="63976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905374"/>
              </p:ext>
            </p:extLst>
          </p:nvPr>
        </p:nvGraphicFramePr>
        <p:xfrm>
          <a:off x="5096669" y="4281809"/>
          <a:ext cx="177958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850680" imgH="253800" progId="Equation.DSMT4">
                  <p:embed/>
                </p:oleObj>
              </mc:Choice>
              <mc:Fallback>
                <p:oleObj name="Equation" r:id="rId26" imgW="850680" imgH="2538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6669" y="4281809"/>
                        <a:ext cx="1779587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876072"/>
              </p:ext>
            </p:extLst>
          </p:nvPr>
        </p:nvGraphicFramePr>
        <p:xfrm>
          <a:off x="5297488" y="4757738"/>
          <a:ext cx="151606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723600" imgH="253800" progId="Equation.DSMT4">
                  <p:embed/>
                </p:oleObj>
              </mc:Choice>
              <mc:Fallback>
                <p:oleObj name="Equation" r:id="rId28" imgW="72360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4757738"/>
                        <a:ext cx="1516062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054797"/>
              </p:ext>
            </p:extLst>
          </p:nvPr>
        </p:nvGraphicFramePr>
        <p:xfrm>
          <a:off x="5297488" y="5218113"/>
          <a:ext cx="6397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304560" imgH="177480" progId="Equation.DSMT4">
                  <p:embed/>
                </p:oleObj>
              </mc:Choice>
              <mc:Fallback>
                <p:oleObj name="Equation" r:id="rId30" imgW="304560" imgH="17748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5218113"/>
                        <a:ext cx="639762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926862"/>
              </p:ext>
            </p:extLst>
          </p:nvPr>
        </p:nvGraphicFramePr>
        <p:xfrm>
          <a:off x="5075238" y="5505450"/>
          <a:ext cx="177958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850680" imgH="253800" progId="Equation.DSMT4">
                  <p:embed/>
                </p:oleObj>
              </mc:Choice>
              <mc:Fallback>
                <p:oleObj name="Equation" r:id="rId32" imgW="850680" imgH="25380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5505450"/>
                        <a:ext cx="1779587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123706"/>
              </p:ext>
            </p:extLst>
          </p:nvPr>
        </p:nvGraphicFramePr>
        <p:xfrm>
          <a:off x="5210175" y="5981700"/>
          <a:ext cx="16478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787320" imgH="253800" progId="Equation.DSMT4">
                  <p:embed/>
                </p:oleObj>
              </mc:Choice>
              <mc:Fallback>
                <p:oleObj name="Equation" r:id="rId34" imgW="787320" imgH="2538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5981700"/>
                        <a:ext cx="1647825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559093"/>
              </p:ext>
            </p:extLst>
          </p:nvPr>
        </p:nvGraphicFramePr>
        <p:xfrm>
          <a:off x="5220072" y="6441901"/>
          <a:ext cx="6667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317160" imgH="177480" progId="Equation.DSMT4">
                  <p:embed/>
                </p:oleObj>
              </mc:Choice>
              <mc:Fallback>
                <p:oleObj name="Equation" r:id="rId36" imgW="31716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6441901"/>
                        <a:ext cx="6667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7571184" cy="60466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Find the first 4 terms of the sequence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032182"/>
              </p:ext>
            </p:extLst>
          </p:nvPr>
        </p:nvGraphicFramePr>
        <p:xfrm>
          <a:off x="611560" y="908720"/>
          <a:ext cx="953932" cy="505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431640" imgH="228600" progId="Equation.DSMT4">
                  <p:embed/>
                </p:oleObj>
              </mc:Choice>
              <mc:Fallback>
                <p:oleObj name="Equation" r:id="rId4" imgW="431640" imgH="2286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08720"/>
                        <a:ext cx="953932" cy="505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996878"/>
              </p:ext>
            </p:extLst>
          </p:nvPr>
        </p:nvGraphicFramePr>
        <p:xfrm>
          <a:off x="2179712" y="755675"/>
          <a:ext cx="16002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723600" imgH="393480" progId="Equation.DSMT4">
                  <p:embed/>
                </p:oleObj>
              </mc:Choice>
              <mc:Fallback>
                <p:oleObj name="Equation" r:id="rId6" imgW="723600" imgH="393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712" y="755675"/>
                        <a:ext cx="16002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620315"/>
              </p:ext>
            </p:extLst>
          </p:nvPr>
        </p:nvGraphicFramePr>
        <p:xfrm>
          <a:off x="318493" y="1628800"/>
          <a:ext cx="137318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622080" imgH="393480" progId="Equation.DSMT4">
                  <p:embed/>
                </p:oleObj>
              </mc:Choice>
              <mc:Fallback>
                <p:oleObj name="Equation" r:id="rId8" imgW="62208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93" y="1628800"/>
                        <a:ext cx="1373187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416736"/>
              </p:ext>
            </p:extLst>
          </p:nvPr>
        </p:nvGraphicFramePr>
        <p:xfrm>
          <a:off x="322808" y="2703513"/>
          <a:ext cx="15128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685800" imgH="393480" progId="Equation.DSMT4">
                  <p:embed/>
                </p:oleObj>
              </mc:Choice>
              <mc:Fallback>
                <p:oleObj name="Equation" r:id="rId10" imgW="68580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08" y="2703513"/>
                        <a:ext cx="1512888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398031"/>
              </p:ext>
            </p:extLst>
          </p:nvPr>
        </p:nvGraphicFramePr>
        <p:xfrm>
          <a:off x="307950" y="2708151"/>
          <a:ext cx="14557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660240" imgH="228600" progId="Equation.DSMT4">
                  <p:embed/>
                </p:oleObj>
              </mc:Choice>
              <mc:Fallback>
                <p:oleObj name="Equation" r:id="rId12" imgW="660240" imgH="228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50" y="2708151"/>
                        <a:ext cx="145573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782657"/>
              </p:ext>
            </p:extLst>
          </p:nvPr>
        </p:nvGraphicFramePr>
        <p:xfrm>
          <a:off x="3275856" y="1556792"/>
          <a:ext cx="14017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634680" imgH="393480" progId="Equation.DSMT4">
                  <p:embed/>
                </p:oleObj>
              </mc:Choice>
              <mc:Fallback>
                <p:oleObj name="Equation" r:id="rId14" imgW="634680" imgH="393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556792"/>
                        <a:ext cx="1401762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240221"/>
              </p:ext>
            </p:extLst>
          </p:nvPr>
        </p:nvGraphicFramePr>
        <p:xfrm>
          <a:off x="3289821" y="2503488"/>
          <a:ext cx="2214563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1002960" imgH="419040" progId="Equation.DSMT4">
                  <p:embed/>
                </p:oleObj>
              </mc:Choice>
              <mc:Fallback>
                <p:oleObj name="Equation" r:id="rId16" imgW="1002960" imgH="419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821" y="2503488"/>
                        <a:ext cx="2214563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70537"/>
              </p:ext>
            </p:extLst>
          </p:nvPr>
        </p:nvGraphicFramePr>
        <p:xfrm>
          <a:off x="3289821" y="3424734"/>
          <a:ext cx="148590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672840" imgH="393480" progId="Equation.DSMT4">
                  <p:embed/>
                </p:oleObj>
              </mc:Choice>
              <mc:Fallback>
                <p:oleObj name="Equation" r:id="rId18" imgW="672840" imgH="3934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821" y="3424734"/>
                        <a:ext cx="1485900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480934"/>
              </p:ext>
            </p:extLst>
          </p:nvPr>
        </p:nvGraphicFramePr>
        <p:xfrm>
          <a:off x="6317877" y="1484784"/>
          <a:ext cx="14017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634680" imgH="393480" progId="Equation.DSMT4">
                  <p:embed/>
                </p:oleObj>
              </mc:Choice>
              <mc:Fallback>
                <p:oleObj name="Equation" r:id="rId20" imgW="634680" imgH="3934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7877" y="1484784"/>
                        <a:ext cx="1401762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503558"/>
              </p:ext>
            </p:extLst>
          </p:nvPr>
        </p:nvGraphicFramePr>
        <p:xfrm>
          <a:off x="6317877" y="2564904"/>
          <a:ext cx="221456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1002960" imgH="393480" progId="Equation.DSMT4">
                  <p:embed/>
                </p:oleObj>
              </mc:Choice>
              <mc:Fallback>
                <p:oleObj name="Equation" r:id="rId22" imgW="100296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7877" y="2564904"/>
                        <a:ext cx="221456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851504"/>
              </p:ext>
            </p:extLst>
          </p:nvPr>
        </p:nvGraphicFramePr>
        <p:xfrm>
          <a:off x="3289821" y="3645024"/>
          <a:ext cx="16811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761760" imgH="228600" progId="Equation.DSMT4">
                  <p:embed/>
                </p:oleObj>
              </mc:Choice>
              <mc:Fallback>
                <p:oleObj name="Equation" r:id="rId24" imgW="761760" imgH="2286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821" y="3645024"/>
                        <a:ext cx="16811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652851"/>
              </p:ext>
            </p:extLst>
          </p:nvPr>
        </p:nvGraphicFramePr>
        <p:xfrm>
          <a:off x="6317877" y="3573016"/>
          <a:ext cx="173831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787320" imgH="393480" progId="Equation.DSMT4">
                  <p:embed/>
                </p:oleObj>
              </mc:Choice>
              <mc:Fallback>
                <p:oleObj name="Equation" r:id="rId26" imgW="78732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7877" y="3573016"/>
                        <a:ext cx="173831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411223"/>
              </p:ext>
            </p:extLst>
          </p:nvPr>
        </p:nvGraphicFramePr>
        <p:xfrm>
          <a:off x="6317877" y="3794125"/>
          <a:ext cx="17097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8" imgW="774360" imgH="228600" progId="Equation.DSMT4">
                  <p:embed/>
                </p:oleObj>
              </mc:Choice>
              <mc:Fallback>
                <p:oleObj name="Equation" r:id="rId28" imgW="77436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7877" y="3794125"/>
                        <a:ext cx="17097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4581128"/>
            <a:ext cx="318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first four terms will be: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231774"/>
              </p:ext>
            </p:extLst>
          </p:nvPr>
        </p:nvGraphicFramePr>
        <p:xfrm>
          <a:off x="467544" y="5013176"/>
          <a:ext cx="953932" cy="505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0" imgW="431640" imgH="228600" progId="Equation.DSMT4">
                  <p:embed/>
                </p:oleObj>
              </mc:Choice>
              <mc:Fallback>
                <p:oleObj name="Equation" r:id="rId30" imgW="431640" imgH="2286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013176"/>
                        <a:ext cx="953932" cy="505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316339"/>
              </p:ext>
            </p:extLst>
          </p:nvPr>
        </p:nvGraphicFramePr>
        <p:xfrm>
          <a:off x="1907704" y="5013176"/>
          <a:ext cx="14557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1" imgW="660240" imgH="228600" progId="Equation.DSMT4">
                  <p:embed/>
                </p:oleObj>
              </mc:Choice>
              <mc:Fallback>
                <p:oleObj name="Equation" r:id="rId31" imgW="660240" imgH="2286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013176"/>
                        <a:ext cx="145573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31462"/>
              </p:ext>
            </p:extLst>
          </p:nvPr>
        </p:nvGraphicFramePr>
        <p:xfrm>
          <a:off x="3923928" y="5013176"/>
          <a:ext cx="16811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2" imgW="761760" imgH="228600" progId="Equation.DSMT4">
                  <p:embed/>
                </p:oleObj>
              </mc:Choice>
              <mc:Fallback>
                <p:oleObj name="Equation" r:id="rId32" imgW="761760" imgH="2286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5013176"/>
                        <a:ext cx="16811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98384"/>
              </p:ext>
            </p:extLst>
          </p:nvPr>
        </p:nvGraphicFramePr>
        <p:xfrm>
          <a:off x="5940152" y="5013176"/>
          <a:ext cx="17097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3" imgW="774360" imgH="228600" progId="Equation.DSMT4">
                  <p:embed/>
                </p:oleObj>
              </mc:Choice>
              <mc:Fallback>
                <p:oleObj name="Equation" r:id="rId33" imgW="77436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013176"/>
                        <a:ext cx="17097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97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/>
          <a:lstStyle/>
          <a:p>
            <a:r>
              <a:rPr lang="en-CA" dirty="0"/>
              <a:t>Applications of Recursive Sequences: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6568129" cy="2088232"/>
          </a:xfrm>
        </p:spPr>
        <p:txBody>
          <a:bodyPr>
            <a:normAutofit lnSpcReduction="10000"/>
          </a:bodyPr>
          <a:lstStyle/>
          <a:p>
            <a:r>
              <a:rPr lang="en-CA" dirty="0"/>
              <a:t>Programming: C++, C</a:t>
            </a:r>
          </a:p>
          <a:p>
            <a:pPr lvl="1"/>
            <a:r>
              <a:rPr lang="en-CA" dirty="0"/>
              <a:t>Using input from a previous code </a:t>
            </a:r>
          </a:p>
          <a:p>
            <a:r>
              <a:rPr lang="en-CA" dirty="0"/>
              <a:t>Nature: </a:t>
            </a:r>
          </a:p>
          <a:p>
            <a:pPr lvl="1"/>
            <a:r>
              <a:rPr lang="en-CA" dirty="0"/>
              <a:t>Plants, tree branches, flowers (# of leaves)</a:t>
            </a:r>
          </a:p>
          <a:p>
            <a:r>
              <a:rPr lang="en-CA" dirty="0"/>
              <a:t>Golden Ratio/Fibonacci Numbers</a:t>
            </a:r>
          </a:p>
        </p:txBody>
      </p:sp>
      <p:sp>
        <p:nvSpPr>
          <p:cNvPr id="8" name="Rectangle 7"/>
          <p:cNvSpPr/>
          <p:nvPr/>
        </p:nvSpPr>
        <p:spPr>
          <a:xfrm rot="12569687">
            <a:off x="5165759" y="5635861"/>
            <a:ext cx="1620965" cy="148864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rapezoid 3"/>
          <p:cNvSpPr/>
          <p:nvPr/>
        </p:nvSpPr>
        <p:spPr>
          <a:xfrm>
            <a:off x="6588224" y="1497724"/>
            <a:ext cx="411666" cy="5171635"/>
          </a:xfrm>
          <a:prstGeom prst="trapezoid">
            <a:avLst/>
          </a:prstGeom>
          <a:solidFill>
            <a:srgbClr val="4A2C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 rot="17536055">
            <a:off x="6409635" y="3235504"/>
            <a:ext cx="1567665" cy="132253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 rot="13687856">
            <a:off x="3834853" y="4639509"/>
            <a:ext cx="1802652" cy="13788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 rot="8321938">
            <a:off x="6701808" y="4815487"/>
            <a:ext cx="1590323" cy="123238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 rot="2671989">
            <a:off x="5257269" y="4005676"/>
            <a:ext cx="1665597" cy="106329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3484178" y="6069723"/>
            <a:ext cx="5612524" cy="630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94684" y="5339227"/>
            <a:ext cx="5612524" cy="630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5190" y="4608731"/>
            <a:ext cx="5612524" cy="630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15696" y="3878235"/>
            <a:ext cx="5612524" cy="630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6202" y="3147739"/>
            <a:ext cx="5612524" cy="630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 rot="6738699">
            <a:off x="7505605" y="3472364"/>
            <a:ext cx="1848941" cy="137081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 rot="14831321">
            <a:off x="4788506" y="2988213"/>
            <a:ext cx="1080710" cy="107848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 rot="15029262">
            <a:off x="3168958" y="3335646"/>
            <a:ext cx="1504680" cy="120798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 rot="16874820">
            <a:off x="3699043" y="3445321"/>
            <a:ext cx="2384710" cy="96118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 rot="16874820">
            <a:off x="3509030" y="3090892"/>
            <a:ext cx="1556048" cy="1323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 rot="14831321">
            <a:off x="7294721" y="3262430"/>
            <a:ext cx="1378022" cy="12106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 rot="14831321">
            <a:off x="7989061" y="2868547"/>
            <a:ext cx="777114" cy="142519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 rot="14831321">
            <a:off x="5965665" y="2714944"/>
            <a:ext cx="1080710" cy="107848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 rot="17536055">
            <a:off x="4999191" y="2601167"/>
            <a:ext cx="1198666" cy="11866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 rot="14831321">
            <a:off x="4452330" y="2768698"/>
            <a:ext cx="777114" cy="142519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 rot="17536055">
            <a:off x="3464681" y="2580147"/>
            <a:ext cx="1198666" cy="118666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TextBox 30"/>
          <p:cNvSpPr txBox="1"/>
          <p:nvPr/>
        </p:nvSpPr>
        <p:spPr>
          <a:xfrm>
            <a:off x="176938" y="3761322"/>
            <a:ext cx="260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Count the number of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branches in each stage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939096"/>
              </p:ext>
            </p:extLst>
          </p:nvPr>
        </p:nvGraphicFramePr>
        <p:xfrm>
          <a:off x="3529935" y="6117024"/>
          <a:ext cx="269546" cy="43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5" imgW="88560" imgH="164880" progId="Equation.DSMT4">
                  <p:embed/>
                </p:oleObj>
              </mc:Choice>
              <mc:Fallback>
                <p:oleObj name="Equation" r:id="rId5" imgW="88560" imgH="1648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935" y="6117024"/>
                        <a:ext cx="269546" cy="4305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263411"/>
              </p:ext>
            </p:extLst>
          </p:nvPr>
        </p:nvGraphicFramePr>
        <p:xfrm>
          <a:off x="3467100" y="5513388"/>
          <a:ext cx="38576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5513388"/>
                        <a:ext cx="385763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699608"/>
              </p:ext>
            </p:extLst>
          </p:nvPr>
        </p:nvGraphicFramePr>
        <p:xfrm>
          <a:off x="3454400" y="4767263"/>
          <a:ext cx="3460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767263"/>
                        <a:ext cx="3460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244929"/>
              </p:ext>
            </p:extLst>
          </p:nvPr>
        </p:nvGraphicFramePr>
        <p:xfrm>
          <a:off x="3441700" y="4036904"/>
          <a:ext cx="3460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4036904"/>
                        <a:ext cx="3460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116859"/>
              </p:ext>
            </p:extLst>
          </p:nvPr>
        </p:nvGraphicFramePr>
        <p:xfrm>
          <a:off x="3255574" y="3322311"/>
          <a:ext cx="3460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3" imgW="114120" imgH="177480" progId="Equation.DSMT4">
                  <p:embed/>
                </p:oleObj>
              </mc:Choice>
              <mc:Fallback>
                <p:oleObj name="Equation" r:id="rId13" imgW="114120" imgH="17748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574" y="3322311"/>
                        <a:ext cx="3460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447266"/>
              </p:ext>
            </p:extLst>
          </p:nvPr>
        </p:nvGraphicFramePr>
        <p:xfrm>
          <a:off x="3059113" y="2544763"/>
          <a:ext cx="5397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5" imgW="177480" imgH="177480" progId="Equation.DSMT4">
                  <p:embed/>
                </p:oleObj>
              </mc:Choice>
              <mc:Fallback>
                <p:oleObj name="Equation" r:id="rId15" imgW="177480" imgH="17748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544763"/>
                        <a:ext cx="5397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55912" y="4528596"/>
            <a:ext cx="2941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number of branches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in each stage is the same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as the Fibonacci sequence</a:t>
            </a:r>
          </a:p>
        </p:txBody>
      </p:sp>
    </p:spTree>
    <p:extLst>
      <p:ext uri="{BB962C8B-B14F-4D97-AF65-F5344CB8AC3E}">
        <p14:creationId xmlns:p14="http://schemas.microsoft.com/office/powerpoint/2010/main" val="273441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9" grpId="0" animBg="1"/>
      <p:bldP spid="10" grpId="0" animBg="1"/>
      <p:bldP spid="7" grpId="0" animBg="1"/>
      <p:bldP spid="11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87786715bb7f1c7a358c1a684be96fd391332"/>
  <p:tag name="GENSWF_OUTPUT_FILE_NAME" val="m10hch2.4"/>
  <p:tag name="ISPRING_RESOURCE_PATHS_HASH_2" val="5997807161a87a34d4b425904cd43b218b1ffb6f"/>
  <p:tag name="ISPRING_RESOURCE_PATHS_HASH_PRESENTER" val="a8ad5c062f4f6a9bc2f826f38f4784261e016"/>
  <p:tag name="ISPRING_ULTRA_SCORM_COURSE_ID" val="742EF300-8420-4705-BDDD-7C616A43400F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KG5LUs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KG5LUs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KG5LUt6KFfPsAIAAFMKAAAhAAAAdW5pdmVyc2FsL2ZsYXNoX3NraW5fc2V0dGluZ3MueG1slVbbbtswDH3fVwTZe9xd0wFqgDTNgALdWqxF32WbsYXIkiHJ6fL30821lNixF6JARJ5DUrwoRXJP2OrDbIYyTrl4BqUIK6TRtLoZyW/maaMUZ4uMMwVMLRgXFabz1cef9oMSixxj8QOIqZwdzqALs7SfKRQf49vSyBAh41WN2fGBF3yR4mxfCN6wfDS18liDoITtNfLqx3KzHQxAiVT3Cqoop+21kWmUWoCUYFL6vjUyyqI4BdpGurKfiZwu1OXbn9AORBJlaetPRoZoNS4gLvL12sgwnmnvcVeWRi4TFPxVGvrls5FBKMVHELHzu69GBhm8bur/mZFa8MIUNOZcbuI7h3Kc6/UzWV0ZGSWYC5lAo13w5bF3vQtA/mu498isq+D0ydT15EEwTU8prJRoACXtydlkyd8eG6X3A1Y7TKUGhKoO9KSTfsKNbN3Eug73B94Iy0NfXtNBXjltKti4hAN3sb7Dbza39q0Inb7rggwFHLwySLFTdsjfuq5nyEDZIZ8pyeGR0eMZ/NTiOG2Pb7Hv5uXyayswrI+5t7an1moiPZjNlUFor2gxFc9hJU06L6QC0zaUWJ1LKTnLCTF8IAVWhLNfBpce7WUkSk4MftT6Bwspoij0zZvNUb/SYb/seXwc3Y9Cdzd3nin9ht/MsVI4Kyv9oyTnM8/TS6LdzJN+hnklNRzEPdvxiZwKiz2IF87p1CiMK5iK5W6xBtAoCQqAkv4KI++jr/SsqVIQW90xAu3IxDqHK0lRUv2nXgm8Qd4afcMGrI6qSu2PYULf4YHGDwBgkZXtxLqDs1QNVYTCAdq9DxT2ykN3Q1JP6NCwrdUD7FQ4bl4zaR79M9ENSoiLDT2EV51XP8NZ4pn3uHjoFU6lvVq09mOvcvuWmeELQU7hxylyre3nRdRK88/kP1BLAwQUAAIACAChuS1L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obktS0nnN52rAQAARQYAAB8AAAB1bml2ZXJzYWwvaHRtbF9za2luX3NldHRpbmdzLmpzjZRNb4MwDIbv/RUou05V98m2W7V2UqUeJq23aYdAXYoaYpQE1q7qfx9OvwiEdfElvDy8jo3ibS+oFotZ8BJs7d4+v7vPVgPSjCrg2tVFh56RzrRI5zBLMxCpBNZAyuOnJ3l3JnzGTFrTaPNBtrrmx5DeLLjQdTz3WCiPpn0flx7w26OtfR//OKUdytqXVOtzVBiDsh+jNCBNX6LKuGXY1Ztd9QobMJagLqALHoNjGtrVRZ4dH0KKOhdjlnO5mWKC/YjHq0RhIedd+ZebHFT1x1d7YPAcvo4dO5FqMzGQNROPnyi6yVyB1nDI+zim8MKCRyBqvgO7/kAd43ZBDbpMdWqO9PCGok7nPIFWl56GFC4mK69WN0OKNmdgbfbE3S2FQwi+AdWyGt1TOCDmRf6PH5grTKgjLbTd8xMqkM9TmRxSDyi8HB2WbLu6dy7UHn/EnCuEjSu09N2+rGt0+O59QzMnQyevbuSd+vIKnyh9Yve48o6h9nlMc5TQ82fAuDE8XmbVhKjGI3UddLUHNZELJCHjagVqhijse4kG7AYLY0d08HWpHndq73q7X1BLAwQUAAIACAChuS1L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obktS2/CybNuAAAAcwAAABwAAAB1bml2ZXJzYWwvbG9jYWxfc2V0dGluZ3MueG1sDcwxDsIwDEDRvaewvLfAxtC0EkhsZaEcwEoMRHJs1FgIbk+2Pzz9cf4WgQ9vNZsGPAx7BNZoKesz4H299EeE6qSJxJQDqiHMUzeKRZIbuzdY4S30423l0sL5SqXJ03khfw2RoIelDR+ZE+6m7g9QSwMEFAACAAgAM7t/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obktS7GHx1+TCgAAF1oAACkAAAB1bml2ZXJzYWwvc2tpbl9jdXN0b21pemF0aW9uX3NldHRpbmdzLnhtbO1c627juhH+36cgHBygBYr4Il8Lrwpd6MRYR/axtMlui8JgbCYWIks+kuzdHPhHn6YP1ifpkJJiSZEVKZtud7eKkCAi5xuSw+EMyS/O0HswbWXn+c7G/J34pmPr1PdN+94T/4DQcOlYjjtzqUd9XpAsQjbZ0Hc1z7GIW0OeT+wVcVfvanfE8mgtkI8QyISK253vO/b50rF9avvntuNuiFVDe2LtQI/SgKdWfxnn7Kn7hBrxrzzYHVnSdFujjjSQGi+iEi21Rv2WLGVils5mS+zHiXPvnN+S5cO96+zsVZE+rh+31LVM++HYTFfqnxC2TM8f+3ST0Tl1hNVRqwBqC1Pn0WPfBlJH7g7ygRa5pVayvbbKniKwdIM5xkgh96Zn+jFkr9tvDpqZyC25p1mWFxqdblc+AbGhjQzMoN0cCYMcjE+/+EdDtDrNzglpizxSN6sJrKod+cRInO1um+lE0qg/6mRjXOeeWTkL1mt0pc4oH2Y5ZAVr/ti91qg3UvIxbHCsuaOpu4OWkt1Q0mAJzxnWYwGFx5x6OugEim5Me+V8Htt3TgiM4o3Caj2xgQLHQv2e1Ff78NaW2y3Ua+MW7iMVdxSoGwjqQFCgTm01lWE9pSLQ69IlBJlsrcN6ovY5YGx71PXH9op+EYWkdLwqOYILF8wPcp7YbbPnELV64KZqo3az0+vgQ0sSBKGLlI7aVBuHXm/Qk5oIN9qdhnCQ+y2hJaBmp9McdA/NXqsjwNto0AUtbTzoonav3W6phxZuARpJkqy2lENPGDSbErSG+wPlMBrJvUYDNZtNoa0eOl1hJDcQSAugQxL6zICCKshC9yDJUrMvoJEykkftA1ZxV+mgfgt3G41DW5aFRuNo3OPo4uY6lhYeTmTOFxRmTkFm7dHbks41XO5cF4QNugEv9ym6JR7VeK6TlSvir8+XJPBfkGSpMxJ8ypGJ0qcFwdKlqLNsOazz3xMrJZ54C2ZO8azBk2Y4iiJIHsTFs8C/CuDiyRNgPG0WhYVtBXkzD3QifRbp5jF/QkM8c+ZJZyRQ8SxIncVhUUITz4LcWQgZS6HiWRACS+COTb5skRNJVDwL0mceNJ1FxbMgf+ZjUmkUzMIT6MsgnhbAGjyD5oo/S6TiWZBCc1HpTArW4zk0F5SRSsF0PIkWwkW5FHrIs2gh0FMyBYvzNJqHisyW5UThazqWDDfQCkxuPLiERVzlTF4o06uZpH1aTKYX04U8vqiJSrAqEVuWf2x1+1+ane6fhvUQV1CTfiVNJkldiCvrNIrp0oz5dLIAhXiy0PBHoyayn6Wh0w/GZKzhmhj+UlrBbI6vayL7WQT6YT7HmrHQJ2MVL8b6Qpsa3C4TbGC1Jn5ydmhN9hT5Dtqb9DPy1xRBeDZdijzLXPEKFrJNe0cLtKfOpZuxdrEwptOJvsCaGpXURGyvkOqSz+AO5RXNJR3PQYcLCdB9HXzB559rQJJllVZyOb64nMC3wTpyad6vLfj2X9GbGdZg/qhdAHiFdV26wAt5+hFmDjxuWhI0fQ+O9r4k6BPWwTOwXgCmSdfjC8kYTzXmXHOsG/Ox8uRZS2Ijx7YeEVkuAYcge+xNZ+dBCXM2ugp8zCvdkI5//QBuPZYmGS4c6ESmzZ353txT6IW7KjRTsKwUrLK5+vXD+G+LkTSeYHUBk6dObxYGX/WsPQLLw3Z8RCzLYcOApslqT+wlbNHokuzAxR5BbGWuuNiWwOBZZ37bmb8j4odL65dwVWoq/vjL+Vf3bmxMIKzcENcutsRS2hKR4fmQN7CVhK5DPt/6L40lZo/zt+rIG4xuJun6yaEVmaOvH1eqC68YlA5+j+eQGCEcyKZTCoSvwGMgBm6IaZUCjrURNMePwrB7dxE7oJRSoE1DHZqDvkLNNcxFoiPXMEflVNxgWR8bzOr0lm1IC4D57AV+kO077NhgUTifPfnPLb1zIEZYlOxhZqHc9AKHOn9de2UdJYrELF7GQ3uoSINu3fNbVgQds8wN25kXU/vhCkfWDMJxwiQ3zs5a8dhnmQ88JMNU7TaBZbbBtAXt3rnOhpdaxIsWW5AU/vqVHQmGOA/ancXaLKBXx9JcuVwokqZgtltkS90qjgM3Zz2bGPpiIslMA/j7hvjLNSSkO7aHL64r2O2peCSBvtC8OiXucv3vf/6ruJpUf4JSFJb+paweWMUsjuEnfX/XHJ96/yigx5DkJJS/FASGm+UIWnzvzL0htKVkGJJyeQUOo3P/cHbustDmI67kSpq/hzDCt3I18Yq4DxCGDMexyiriw2cO4pfuw/EMsfMt06Yl4V8d19ngjfFsIakqP1zBQrHM5UOQHleIoPAeBVlwyiqhT7mUNAhUKZV0ZfrldfJUEcUEWJfB+3FV7jMzx1PB8cQKJ2Jn5ycOwLbvOtaMXR08vysDAXbTcWtR0XfZmSl6i0t4a+dzOHciJ6mG9XhRWnQGfZixXWWoMlmWlp5TOGOtYqJhQVru2rEgQirBaGLiyfI0SlFkfrMW7/dT2bOOw4Y/rIr1/FiYltfoF/+ZfKwwLa+ztDGFE8YzULomjoxuO2TixsuLzBzIUJtAYWTf6C0pw3owYbdeXqxLYUFScuOsqMizn2FuaLiYWVm8w/UTPR7aT3n8imFuH/XwPJWqODpvPd97h77pW/S0a/NxwAKMzz5/z/L/UCZrAQS3s2ljBKXIf9zSdzU4a5DlesPuymso1PGuxsx5pHaycNsomrFgVgq54cGcx/JSOJuF8BgioJ1zIU6w0vNBw/ozMw3reRM0DNWenj97t7mlLgYXMGnkm8myuPQ6uuW45huzJOxEZRzvr0G1DYeNCBMrSHgV39ZESyV4iddvdpZvWnRPozAVK4iZJn/0Qw+WRr5nS/6E3vlx3w5LSi+BMM4dHTEunaw4CeNnm0xcUFMu5fjk1uOjzwhVUd45xqqMTBSFaObs8ejs+KlZr2c0BbKnrD+sxzMsBKgMziqXyLoIFC50n7hwjFnoOzjNLGb8qn4RQd6M6CpMWL0N0SW3O4N8TiKD6BrI7Va79Q2Irsagp+BeaaIL99nzGqKri9lTnuhq8K9vTXRJTfaUI7r6EntKEl2jHnsKE10C47RbZYmu4G8AyhJdL1ovm+h6eaIziC61wZ6yRNfLs1QRXRXRlaZ0plfSWIvfs9VE3XHdxz9zzWTnr8F51sRDK9PjRwTebHAZmLoKY7tCdkG4cjbEtM8rmu1b02zBZQi7m7+ZzlVmQ3YZQjgn8NlxVwmn2Za7URxryhRcUzFi+g2mJtJtMqpqCa5Dl35FCVaUYEUJVpRgRQlWlGBFCVaUYEUJ/lcoQXCTN9m4kyDtbRx2S31esZEVG/nDs5G5V8CvJyNjt9iF2MiY/A9MR8b69P/KR/p0W9GRFR35I9KRkU9VfGScdUwEzpfoyJwlV4SPzP/TmO+WkHz6bN6PSjr2+FdJ0rHTY09FOlakY0U6VqRjRTpWpGNFOlakY0U6/vyk43dFE/4PGL2Kf/vp+beKPKvIs4o8q8izijyryLNv/1G+suxZ9Vm+6rN8b0yenV4APzV39jLiOXX2HPO9MmfhxJejzkLQT/VRvtjC/jk+yVeCOYuJfgPqLF0GUNB38n8//wdQSwMEFAACAAgAo7ktSznB3vkmEQAA7RgAABcAAAB1bml2ZXJzYWwvdW5pdmVyc2FsLnBuZ+2Y+VdSa9vH6ZSZWdrw9mjlUMfjKU3xqOWAio2PmVM5k6gVouWIAxEqUpbH09E0RzIH7HTUHElMRXGinkRF0XJAVNSOIgoOCSIiKC++vz1/wrtWe6177bU/a69139d93ft7Xd/9/Kaz3cH9J/YDAICD9tevugIAPwEBgF0z+/bKyZ6h7LPy265oV7vLgBq6xsIOC7rkdAkAqE1Xlt5VkD8rIa5DogEAgxs7YxcqNsYJAFBPtL96yf2R3xKr789Qr+N7p6Odmh5DLwJPmR86FHPn4lXFS9cUX+ftP7yqelTh6b1DMcWUS3tPKDxXT98lm/lF8fR0/0Vr6n0D9Ln4M5WNlc2VzRVkHi92v1YwYyxENnI7pL2+0hlvVfltdQUrixMSsFshS9tbEgDAfI7yVJHnyB/xiaieTJAsIT3R6tBnxwDTr3Rbqp46LH/o1QcANLKQiLw+AMDCDBU1DjfbDZge3Qe06lFNShDT/J05kcICGQ/5J8fn5NOZX0mLZ23vJYjZuDIBKZYuE4I+C6pfUCLJ7gj0XF6QZ7rN+ij3+ZkibxvxbBaPo+YfH3lb1GA5W7z+Udmoqgi7LRYKOGBR07CDUev5atSx5clWK8P26+tITz8/7JZQaOz7cEvNclbsQsZwy8vo2ewNLfRshimc0w0KZI93WfbwM8JG1oAcIOceHkPqOt2P6nzBbvOLqTEKjvD6NkDRDauaHCfdZ+XhE863NdIEe8sWv1J0ucL8iLYmFRNY4ThX/s5u91LZtqidkMDPwkOZCli9Sw88EzJSgL9MSSZFWlqDHhYxCLR0ldqfzf452pcC/0Azs5v5vKSvASJZb86/DRobuEbFMAXE9Cui1cgqRxnd0oKQPrvVu07YbE2qUdGCfjXmAR2B+xfi8/zhGc75xCod9kJXP1iyGCuOLK5QKYjNo7cY4JrRhWEjzZ0uF/JsxwOrUdpex6D/mLeL+0AtfxsIjgArDAg6lFPIaFRpT7BmuQ8847dsdL+NaOL28rNZZAALTXA9g6IF53n5odnf2q7llm9V8q0jbkf4BWEiWlY7Y9vr2v03v+K0alD+ySrAB+eQjsNpFQdLW8ZcAhJ8HV3PUPMWhvqijENS6qu995YQWy6W9QXZPJh5QNWjSYRrgy4ERhY4C1O+tTAwGe3IlBU8XYzo4ZLMNX3mOJjRh9DjjShIsvWchoNmSDf6Orkr+m+D8UpYV1yRqK3HBBtPl1qnL91Dh7uqNA6XPHXYm51Jd90dk/TcMeiOS3JFWg6xN6WlBv61NuQi4YnB18ODSiEdDpARCA3emod3BvvFm3j3NuQtYDRBpCGvaxkpCeu2ktvUrJkuY4ZJOf7my2YlTT0azwCH9si9k/X+JdJj9DjDBwUlLofqDELMTusMlptbBdVLS4UjUXled3V5vnuLaaAYRHebp5U9uUf8zsxbLeedsn1Ak37/2uh2YFgtt7BxCkbuTxgCXysVaHmQnSH1K2P42EK0Zek7tihyfvrIBeDfVWlxD0NnpGHUHMcV3kuqdRtBl0dPYIjfEYO9hj1z4UIop5zbR3cq/dYwJklzAH3hH3UHuZd33MKX/kybtSysGclj1Eu9c0FMz2HNMmosM9kal23UaAmMhshTdAz412W70ujGnwfRztftWZnFmTPljDy6iZImrFWfgBw2E0ApugTqd3cBD13eY15t3p/n1U8TS+RxlXM+TLE/m6g9CfZqeh9IvhXWzp37eIuKa65r8O7PT11KWPQXgsY1eVdH8vi3RbWNolVSVA0V9lpz3LuIA2oYPV8zxJdYzBqXhRnQvtZwoUNi9SmqNUdIDI1PM/Dh/MYuoR+c8FQUV5wdHH5j0sFQqATeOX4z+FQX78BtY7/eiqeMM0NdoDoociCbPXjfECcsywIycjbrwkakGPlHk6omyiTuV1AyOz4f7Jd2jlKyHDibmN/hirpb4Tdyi64MbDI1UdnwQFnj3+pPfZgElbJjqZhxqsce3GL02K2DG02HZtW//uvcSy+f1NqlMmsqBBkkz5gHs/fRN+eT/YX5sYULY/9ePwdH0xuItvWqSD/iFix0xVINCY6qOfKdSwqi5i44CaJTNdMswyqWD9lpokbwfJA22jcsIDQExtzQgJghAzml3I6wmIEp0uxP+c5Z9BzxQrFeJf018cSo6XwACF7uX1jNHeIvvMqjR88xij2Frn68ikNZaHmM28szzXIp/fjLnlnrOR5+s0eXVurcoz86FNPDq/w70rcealMW/pPLCB4ugCLNCwn6thGteV48p8Jstk1Fs4T05/SR49IQbWoKfMxlzKN+JTi9Hlr99mNnlWGa0Oz4U4excMN8pOcf3ejemJ7BhrrqRZcR1pvWoClu/FU6RFO0OOpaBHNAzwU1z3Fa5xG9GZjUReyY+1LQuu2SvgS/7hoWYN2p7wP2al3kLE64a5JeAI9BnZlvFC88nJH6E9ysp8bUNcwpcLu99flsqb8RRcHCLJGWdiDYnCZu90tURoTuwTl0oQbromqSBdhW59X4EBiiZY8aoPggRQFw/wpiF2DsEBTw2GzZ+tH3O8iVSRvA47cojrZsg8qtZ/jtBljEJioDBn6f/gnw4TQJAAjbBwRcPPkD/UA/0A/0A/1AP9D/L9RZqKiqVbXMIisCEGvLLVvr45US0cpugIbNfzcE/90jjIJI0qUIrA+GYzUFwWwL8P6YjU/abZ7aklHqyDhmoQRXKtkLSF7bWsFihQsu2NhYp2a9JpVOo4TVlAUwDkrAy90jkuWC4boNIlnPoLT2zWFCzfZama2TKM7HRxEHQ+8+WhQoaUxh+GMxt/3+z1py5nzZcdG3yKPXQHMu2M1B4XRjikFdWBl9eo3nL4ttLkoJaDKw9TEqIK6lwJQNTDlJOBUJvja8YWV8VJ8UcKowbOPXX2r71iN9ItrEczvO9hX9HE3sAhbPNhsUJWwumAoeiaTW2xsznNycHbdrs1JL1fJxidD3uXEfUiRroZsRoUmvIZBuXm9KWVEst7eF2bbMvfnUbyTS7/31MrxhYyVmryrpBQi6poNyC5TgVXXrNqnzf1nZ5Yceg6YtXe1djzxp1C7lb97LUZ4NTegFpjXtY6ydBoY3dtf1g8mx35LURgbRdB4EshzoznykEhLr2ZAtTH3z64pHUnqV7WAd0dFW0GvK47TgkEG6AhNNPZcBezE4yg4xEmgEG2R93vMaskWL4ihMZuB1eje7jG90vNa88rGjatu4h+FdByN12Svgmu8UqkFz1ai3gH9yDOP+jKK4nOqNKTp6KBBuKVIC0qJfLUAgTunEyQnjSgaaoP/yam5+DrupRwuz9iVZ4Jq7VYkMH1sG8vXuy+ecaQbfgmPqljr0us2Vm97a8nSo82YTkc/jkTZWaYICd4Qex7c4KrIgh/EZ2YLg05ugv2dDIMP9vFWpFwsunyYXdY84GcmChHt6Dq526aRbFzi3jvWPfmD5TlxFiEca2+o3Z7RljzqDwII8UyRdh4TgNktr4DE+iQ6LoL2+DxDd0+Iko/i71Zmhbb+XEx2NcMzOUG1U5KRCsJnLfaaBf2PqaV2UdSDcwxbl1xldUGxxrnIhU5j65JcoxSADWlQd8XXaKq94iBbnQ+gPURtvDkXY+3snjI0/vLP5TRVLOqGNtqG3/zH9sdxq1quFwTZTwKViyPFwTAlFFy/lZhRnEiNfspCPDeswE59LlYcW/3n1PpOgFnW3u4UtdfOyrehrokXTGVUGu94kWGVbnVFSj/RjnuXY8E7SjjwiQhtwcL71OQdWbL+bJ5t20w25XuuEsC/GsnO86NklRu7aejgloEzKsUW1sQxJiJ6HYqfrnWlrg0zNvs2LbYtUGrpk5MI6w9GIZsY0JwVIZiKHGkL8loLsWfoE+M+EIGFlfFVckRPVNDqTApdm2/Rci0B76RKiKRovBGhO/FxLKgcJ8fxWUsqDjoiLcl50ItP5RcNRnBzDMh1hhYFZGExNTQG3kiAi8xrwbbfgtptf0lWOQLc3Ge01+BUWudHt0WGohQdWrgAo7rkZ4bn0tSZuI406qhqUzimKC98qMH4z4j/zCbkHB8rdb2SZZt2JntGBeSZeB2sMgzmWBDdwXIBNfWtYqCQOl3UAiPAIpLBbLp3a7V7qFoSfdsXooaL4o7ot+4AFFSng+wYl+OHktLWptbrYQjvht+aO/rkXX/3r0uSmkc0adVI5Bg3WxlFKenD8/GYNHy6nqbMok0oMVRtPtUtU1hgAUnTZC2oza6SJht2DJsUB0+MPvytTktyyyYZ124iitcHm4rKpF5d00ieeXLetSdm0MBqEgKNWXdAspP1AOflferSWFI2fSUO+Y2Mr8kDq2zO2KuH+cUv1SJZxTI61KxbSVi39PMWMfBEehhDLtU/23fyoLryuGXHW/DCUnkUR/mVllKhcNm/CqIf41yTk2yk82W84LOK/I5tmEJJDCsvzp2/6k93F11QOQ4P9iaz9ty4Ywevbjbe1SulX1pt6bmjltRtMjZTOnGA1T/Nx7VJ44YGdlNSAJcz+ogxir0Mhk/ie4JvoAEbCf+uK4coN+9CZj+qfaBaApOmPemOiNJqr1sKnDKq6M997fSXzsdvWh+WB0JmbFF3Ylcs3kmoiJ6PyujYy7OaCmladHWcz2FSib8GsJm5HuHkvM9csstDlpj7/Wr+gDHwgecA73sU1VtmfR5eyOxpWOv7n+D5BV/GrXaUNF0Z2jgV523R+rbB2JY3/DlxgdRg95HUZnep/7Jrv9zpHm1xYB1qeMJPCEJhN8CS/8i/5AYFcaLXWRv+97d1Q/ezdnp6djfRAdONDtv9zBryKvQtf0NEWd3Hzp6Rz3Mb2LcM4edFIqN8cY7Q1OH9rdBq7Mfa9qjrMRBn4tsp898dRpltuG+IYRVe/ZQjGXNmj5jxcg30EVFtZde45iwFhmvzKptiNpy5EPKjKj/VA+UjSVGmw7u3A9uDJKKxbY+d/TlTyCxh6BOEsMqnAN0yCLduRmycjlxj554te0rQmQrV1/BUw7HP+aPWbmaVY6Yw2Ad7c0y5lGxEmRW2iaj+M0EPllMxJLJmSbfvoPe2WLy7qFuJ5fIV3gnlB228qAZHvpl0bE3mnSR3ktAXbw5Of33QmwzJ4XYuPAmvOk6A5THCnIvj7k+RvsyenNjq5HFuZ+FNKSKmbp2BKUCQqaNqIQifSyA1KwHHQUEc2TF07Ubkgp13bZP25Srgbohvb8Og81lJU0btu3DnNl9driQz4Xu8oVMUFgWbUKuAmwrqXJr7wqTGJyhMi7DFW8YTwtSbt10Z5sfRTyCJgt3iV+K3FIFWjmjxnSB92JW4qbu4fGlsJuNLT5N3AoI3F8NYGGhtQmuenzcaEhPnJD+NHoPzxIWZkAcdTAScNeRP/l8YnmmrC96f1xh9mD8o2qLbg1n11VhS2L1nafkatuzlw/I8rGFBvbCAv2S370JRuy8Tv08Q+W0wRU580Sy5j/jviI3r30smIltrNgWTw2m/FoXyKagJCmGwrvbslgo5O7WiTUGHb7HV9XYrGP9jXfaBAHvD4HUHr91BmGByN8pmuupKwQbrBYZXPH2pbFw988EA8h4lXXb/OhspuTPY+w636q+Vkwyfh4U67ECf4/VFBDDws407UZDokfYvaqWRIlqqjHvCmj6BNoy+H91x7UzLrIsHu/G2WCealvriumB4pEwsAZvL6FkExBxqa5jn0L6HM/NyTipJnuaN6pJho0TLLNBAJeAwOR8qbp3C1nTZqho6VSaYWDgAew6LPYH+SVjdOvqbvAVj8ypvOJANVtaxfeQIAFntl4n7spBJQiOAoACzMmpoyp2ZrPCuHZQCzwxcur0jXvwDkl/0156s1l+8k/i9QSwMEFAACAAgAo7ktSxnXUUJVAAAAaQAAABsAAAB1bml2ZXJzYWwvdW5pdmVyc2FsLnBuZy54bWyzsa/IzVEoSy0qzszPs1Uy1DNQsrfj5bIpKEoty0wtV6iwVbLQMzI1AAElhUpbJWNDPQgPyC3PTCnJsFUyNTHQM4CJZaRmpmeU2CqZGJjCBfWBJgIAUEsBAgAAFAACAAgAobktSyoNwzZRBAAACxAAAB0AAAAAAAAAAQAAAAAAAAAAAHVuaXZlcnNhbC9jb21tb25fbWVzc2FnZXMubG5nUEsBAgAAFAACAAgAobktSxmO4EqMBAAATBUAACcAAAAAAAAAAQAAAAAAjAQAAHVuaXZlcnNhbC9mbGFzaF9wdWJsaXNoaW5nX3NldHRpbmdzLnhtbFBLAQIAABQAAgAIAKG5LUt6KFfPsAIAAFMKAAAhAAAAAAAAAAEAAAAAAF0JAAB1bml2ZXJzYWwvZmxhc2hfc2tpbl9zZXR0aW5ncy54bWxQSwECAAAUAAIACAChuS1L5yungGEEAABdFAAAJgAAAAAAAAABAAAAAABMDAAAdW5pdmVyc2FsL2h0bWxfcHVibGlzaGluZ19zZXR0aW5ncy54bWxQSwECAAAUAAIACAChuS1LSec3nasBAABFBgAAHwAAAAAAAAABAAAAAADxEAAAdW5pdmVyc2FsL2h0bWxfc2tpbl9zZXR0aW5ncy5qc1BLAQIAABQAAgAIAKG5LUsa2uo7qgAAAB8BAAAaAAAAAAAAAAEAAAAAANkSAAB1bml2ZXJzYWwvaTE4bl9wcmVzZXRzLnhtbFBLAQIAABQAAgAIAKG5LUtvwsmzbgAAAHMAAAAcAAAAAAAAAAEAAAAAALsTAAB1bml2ZXJzYWwvbG9jYWxfc2V0dGluZ3MueG1sUEsBAgAAFAACAAgAM7t/RM6CCTfsAgAAiAgAABQAAAAAAAAAAQAAAAAAYxQAAHVuaXZlcnNhbC9wbGF5ZXIueG1sUEsBAgAAFAACAAgAobktS7GHx1+TCgAAF1oAACkAAAAAAAAAAQAAAAAAgRcAAHVuaXZlcnNhbC9za2luX2N1c3RvbWl6YXRpb25fc2V0dGluZ3MueG1sUEsBAgAAFAACAAgAo7ktSznB3vkmEQAA7RgAABcAAAAAAAAAAAAAAAAAWyIAAHVuaXZlcnNhbC91bml2ZXJzYWwucG5nUEsBAgAAFAACAAgAo7ktSxnXUUJVAAAAaQAAABsAAAAAAAAAAQAAAAAAtjMAAHVuaXZlcnNhbC91bml2ZXJzYWwucG5nLnhtbFBLBQYAAAAACwALAEkDAABENAAAAAA="/>
  <p:tag name="ISPRING_OUTPUT_FOLDER" val="C:\Users\Danny\OneDrive - SD41\Website\m10h"/>
  <p:tag name="ISPRING_PRESENTATION_TITLE" val="Section 2.4 Recursive Sequences and Series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783</TotalTime>
  <Words>424</Words>
  <Application>Microsoft Office PowerPoint</Application>
  <PresentationFormat>On-screen Show (4:3)</PresentationFormat>
  <Paragraphs>63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2.4 Recursive Sequences and Series </vt:lpstr>
      <vt:lpstr>I) Telescoping Series</vt:lpstr>
      <vt:lpstr>PowerPoint Presentation</vt:lpstr>
      <vt:lpstr>Sum of squares: </vt:lpstr>
      <vt:lpstr>PowerPoint Presentation</vt:lpstr>
      <vt:lpstr>Challenge: Find the sum</vt:lpstr>
      <vt:lpstr>What are recursive Sequences:</vt:lpstr>
      <vt:lpstr>PowerPoint Presentation</vt:lpstr>
      <vt:lpstr>Applications of Recursive Sequences:</vt:lpstr>
      <vt:lpstr>PowerPoint Presentation</vt:lpstr>
      <vt:lpstr>PowerPoint Presentation</vt:lpstr>
      <vt:lpstr>PowerPoint Presentation</vt:lpstr>
      <vt:lpstr>PowerPoint Presentation</vt:lpstr>
      <vt:lpstr>Math Prize for Girls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2.4 Recursive Sequences and Series</dc:title>
  <dc:creator>Danny Young</dc:creator>
  <cp:lastModifiedBy>Danny Young</cp:lastModifiedBy>
  <cp:revision>45</cp:revision>
  <dcterms:created xsi:type="dcterms:W3CDTF">2011-06-26T05:06:25Z</dcterms:created>
  <dcterms:modified xsi:type="dcterms:W3CDTF">2018-11-28T08:54:25Z</dcterms:modified>
</cp:coreProperties>
</file>